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6" r:id="rId2"/>
    <p:sldId id="343" r:id="rId3"/>
    <p:sldId id="348" r:id="rId4"/>
    <p:sldId id="305" r:id="rId5"/>
    <p:sldId id="309" r:id="rId6"/>
    <p:sldId id="345" r:id="rId7"/>
    <p:sldId id="350" r:id="rId8"/>
    <p:sldId id="293" r:id="rId9"/>
    <p:sldId id="339" r:id="rId10"/>
    <p:sldId id="340" r:id="rId11"/>
    <p:sldId id="353" r:id="rId12"/>
    <p:sldId id="351" r:id="rId13"/>
    <p:sldId id="352" r:id="rId14"/>
    <p:sldId id="272" r:id="rId15"/>
    <p:sldId id="313" r:id="rId16"/>
    <p:sldId id="314" r:id="rId17"/>
    <p:sldId id="271" r:id="rId18"/>
    <p:sldId id="316" r:id="rId19"/>
    <p:sldId id="365" r:id="rId20"/>
    <p:sldId id="362" r:id="rId21"/>
    <p:sldId id="363" r:id="rId22"/>
    <p:sldId id="366" r:id="rId23"/>
    <p:sldId id="368" r:id="rId24"/>
    <p:sldId id="359" r:id="rId25"/>
    <p:sldId id="303" r:id="rId26"/>
    <p:sldId id="371" r:id="rId27"/>
    <p:sldId id="346" r:id="rId28"/>
    <p:sldId id="327" r:id="rId29"/>
    <p:sldId id="3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A116"/>
    <a:srgbClr val="1006D4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4" d="100"/>
          <a:sy n="64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Our%20Company%20Presentation\Datas\T-over%20in%20mill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R\Our%20Company%20Presentation\Datas\Dat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R\Our%20Company%20Presentation\Datas\Da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R\Our%20Company%20Presentation\Datas\Da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R\Our%20Company%20Presentation\Datas\Dat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'T-Over'!$F$7</c:f>
              <c:strCache>
                <c:ptCount val="1"/>
                <c:pt idx="0">
                  <c:v>Turnover 
in millions</c:v>
                </c:pt>
              </c:strCache>
            </c:strRef>
          </c:tx>
          <c:spPr>
            <a:ln w="28575" cap="rnd">
              <a:solidFill>
                <a:srgbClr val="1006D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316142636558354E-2"/>
                  <c:y val="-6.283066179227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E-410B-B6BE-F8678B8086D8}"/>
                </c:ext>
              </c:extLst>
            </c:dLbl>
            <c:dLbl>
              <c:idx val="1"/>
              <c:layout>
                <c:manualLayout>
                  <c:x val="-3.0412367019459503E-2"/>
                  <c:y val="-5.390209036370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7E-410B-B6BE-F8678B8086D8}"/>
                </c:ext>
              </c:extLst>
            </c:dLbl>
            <c:dLbl>
              <c:idx val="2"/>
              <c:layout>
                <c:manualLayout>
                  <c:x val="-8.3333333333334356E-3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7E-410B-B6BE-F8678B8086D8}"/>
                </c:ext>
              </c:extLst>
            </c:dLbl>
            <c:dLbl>
              <c:idx val="3"/>
              <c:layout>
                <c:manualLayout>
                  <c:x val="1.5463915433623477E-2"/>
                  <c:y val="8.9285714285714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7E-410B-B6BE-F8678B8086D8}"/>
                </c:ext>
              </c:extLst>
            </c:dLbl>
            <c:dLbl>
              <c:idx val="6"/>
              <c:layout>
                <c:manualLayout>
                  <c:x val="0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7E-410B-B6BE-F8678B808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'T-Over'!$E$8:$E$14</c:f>
              <c:strCache>
                <c:ptCount val="7"/>
                <c:pt idx="0">
                  <c:v>17-18</c:v>
                </c:pt>
                <c:pt idx="1">
                  <c:v>18-19</c:v>
                </c:pt>
                <c:pt idx="2">
                  <c:v>19-20</c:v>
                </c:pt>
                <c:pt idx="3">
                  <c:v>20-21</c:v>
                </c:pt>
                <c:pt idx="4">
                  <c:v>21-22</c:v>
                </c:pt>
                <c:pt idx="5">
                  <c:v>22-23</c:v>
                </c:pt>
                <c:pt idx="6">
                  <c:v>23-24</c:v>
                </c:pt>
              </c:strCache>
            </c:strRef>
          </c:cat>
          <c:val>
            <c:numRef>
              <c:f>'T-Over'!$F$8:$F$14</c:f>
              <c:numCache>
                <c:formatCode>0.00</c:formatCode>
                <c:ptCount val="7"/>
                <c:pt idx="0">
                  <c:v>279.8</c:v>
                </c:pt>
                <c:pt idx="1">
                  <c:v>246.7</c:v>
                </c:pt>
                <c:pt idx="2">
                  <c:v>123.8</c:v>
                </c:pt>
                <c:pt idx="3">
                  <c:v>145.1</c:v>
                </c:pt>
                <c:pt idx="4">
                  <c:v>220</c:v>
                </c:pt>
                <c:pt idx="5">
                  <c:v>400</c:v>
                </c:pt>
                <c:pt idx="6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7E-410B-B6BE-F8678B808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163744"/>
        <c:axId val="462169320"/>
      </c:lineChart>
      <c:catAx>
        <c:axId val="462163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400"/>
                  <a:t>FY</a:t>
                </a:r>
              </a:p>
            </c:rich>
          </c:tx>
          <c:layout>
            <c:manualLayout>
              <c:xMode val="edge"/>
              <c:yMode val="edge"/>
              <c:x val="0.49109601924759405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169320"/>
        <c:crosses val="autoZero"/>
        <c:auto val="1"/>
        <c:lblAlgn val="ctr"/>
        <c:lblOffset val="100"/>
        <c:noMultiLvlLbl val="0"/>
      </c:catAx>
      <c:valAx>
        <c:axId val="46216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 dirty="0"/>
                  <a:t>Turnover (in million- INR)</a:t>
                </a:r>
              </a:p>
            </c:rich>
          </c:tx>
          <c:layout>
            <c:manualLayout>
              <c:xMode val="edge"/>
              <c:yMode val="edge"/>
              <c:x val="3.1786937280226029E-3"/>
              <c:y val="0.12595800524934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1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'Anual Tonnage'!$T$6</c:f>
              <c:strCache>
                <c:ptCount val="1"/>
                <c:pt idx="0">
                  <c:v>Tons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9424449661037401E-2"/>
                  <c:y val="-7.521246018300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70-4069-A0A8-5241B38050F0}"/>
                </c:ext>
              </c:extLst>
            </c:dLbl>
            <c:dLbl>
              <c:idx val="5"/>
              <c:layout>
                <c:manualLayout>
                  <c:x val="-5.286267224615291E-2"/>
                  <c:y val="-8.1483436475257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70-4069-A0A8-5241B3805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'Anual Tonnage'!$S$7:$S$13</c:f>
              <c:strCache>
                <c:ptCount val="7"/>
                <c:pt idx="0">
                  <c:v>FY 17-18</c:v>
                </c:pt>
                <c:pt idx="1">
                  <c:v>FY 18-19</c:v>
                </c:pt>
                <c:pt idx="2">
                  <c:v>FY 19-20</c:v>
                </c:pt>
                <c:pt idx="3">
                  <c:v>FY 20-21</c:v>
                </c:pt>
                <c:pt idx="4">
                  <c:v>FY 21-22</c:v>
                </c:pt>
                <c:pt idx="5">
                  <c:v>FY 22-23</c:v>
                </c:pt>
                <c:pt idx="6">
                  <c:v>FY 23-24</c:v>
                </c:pt>
              </c:strCache>
            </c:strRef>
          </c:cat>
          <c:val>
            <c:numRef>
              <c:f>'Anual Tonnage'!$T$7:$T$13</c:f>
              <c:numCache>
                <c:formatCode>General</c:formatCode>
                <c:ptCount val="7"/>
                <c:pt idx="0">
                  <c:v>2586</c:v>
                </c:pt>
                <c:pt idx="1">
                  <c:v>2305</c:v>
                </c:pt>
                <c:pt idx="2">
                  <c:v>1416</c:v>
                </c:pt>
                <c:pt idx="3">
                  <c:v>1603</c:v>
                </c:pt>
                <c:pt idx="4">
                  <c:v>2000</c:v>
                </c:pt>
                <c:pt idx="5">
                  <c:v>4000</c:v>
                </c:pt>
                <c:pt idx="6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70-4069-A0A8-5241B38050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2006680"/>
        <c:axId val="437410816"/>
      </c:lineChart>
      <c:catAx>
        <c:axId val="572006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>
                    <a:solidFill>
                      <a:schemeClr val="tx1"/>
                    </a:solidFill>
                  </a:rPr>
                  <a:t>FY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10816"/>
        <c:crosses val="autoZero"/>
        <c:auto val="1"/>
        <c:lblAlgn val="ctr"/>
        <c:lblOffset val="100"/>
        <c:noMultiLvlLbl val="0"/>
      </c:catAx>
      <c:valAx>
        <c:axId val="43741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600" b="1">
                    <a:solidFill>
                      <a:schemeClr val="tx1"/>
                    </a:solidFill>
                  </a:rPr>
                  <a:t>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0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Capex!$C$3</c:f>
              <c:strCache>
                <c:ptCount val="1"/>
                <c:pt idx="0">
                  <c:v>CAPEX
(In Million)</c:v>
                </c:pt>
              </c:strCache>
            </c:strRef>
          </c:tx>
          <c:spPr>
            <a:ln w="28575" cap="rnd">
              <a:solidFill>
                <a:srgbClr val="1006D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1006D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Capex!$B$4:$B$6</c:f>
              <c:strCache>
                <c:ptCount val="3"/>
                <c:pt idx="0">
                  <c:v>FY 22-23</c:v>
                </c:pt>
                <c:pt idx="1">
                  <c:v>FY 23-24</c:v>
                </c:pt>
                <c:pt idx="2">
                  <c:v>FY 24-25</c:v>
                </c:pt>
              </c:strCache>
            </c:strRef>
          </c:cat>
          <c:val>
            <c:numRef>
              <c:f>Capex!$C$4:$C$6</c:f>
              <c:numCache>
                <c:formatCode>General</c:formatCode>
                <c:ptCount val="3"/>
                <c:pt idx="0">
                  <c:v>100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B3-4ADA-B206-97A7EDFC11A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3953992"/>
        <c:axId val="443958256"/>
      </c:lineChart>
      <c:catAx>
        <c:axId val="443953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>
                    <a:solidFill>
                      <a:schemeClr val="tx1"/>
                    </a:solidFill>
                  </a:rPr>
                  <a:t>FY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958256"/>
        <c:crosses val="autoZero"/>
        <c:auto val="1"/>
        <c:lblAlgn val="ctr"/>
        <c:lblOffset val="100"/>
        <c:noMultiLvlLbl val="0"/>
      </c:catAx>
      <c:valAx>
        <c:axId val="44395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 dirty="0">
                    <a:solidFill>
                      <a:schemeClr val="tx1"/>
                    </a:solidFill>
                  </a:rPr>
                  <a:t>CAPEX</a:t>
                </a:r>
                <a:r>
                  <a:rPr lang="en-IN" b="1" baseline="0" dirty="0">
                    <a:solidFill>
                      <a:schemeClr val="tx1"/>
                    </a:solidFill>
                  </a:rPr>
                  <a:t> (in million - INR)</a:t>
                </a:r>
                <a:endParaRPr lang="en-IN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95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 b="1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'NPD PARTS PER ANNUM'!$C$2</c:f>
              <c:strCache>
                <c:ptCount val="1"/>
                <c:pt idx="0">
                  <c:v>NPD Parts
(In Nos.)</c:v>
                </c:pt>
              </c:strCache>
            </c:strRef>
          </c:tx>
          <c:spPr>
            <a:ln w="28575" cap="rnd">
              <a:solidFill>
                <a:srgbClr val="1006D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1006D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'NPD PARTS PER ANNUM'!$B$3:$B$5</c:f>
              <c:strCache>
                <c:ptCount val="3"/>
                <c:pt idx="0">
                  <c:v>FY 22-23</c:v>
                </c:pt>
                <c:pt idx="1">
                  <c:v>FY 23-24</c:v>
                </c:pt>
                <c:pt idx="2">
                  <c:v>FY 24-25</c:v>
                </c:pt>
              </c:strCache>
            </c:strRef>
          </c:cat>
          <c:val>
            <c:numRef>
              <c:f>'NPD PARTS PER ANNUM'!$C$3:$C$5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7-4216-918A-757C6383A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558072"/>
        <c:axId val="570558400"/>
      </c:lineChart>
      <c:catAx>
        <c:axId val="57055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58400"/>
        <c:crosses val="autoZero"/>
        <c:auto val="1"/>
        <c:lblAlgn val="ctr"/>
        <c:lblOffset val="100"/>
        <c:noMultiLvlLbl val="0"/>
      </c:catAx>
      <c:valAx>
        <c:axId val="57055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58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'Improvements Plan'!$H$3</c:f>
              <c:strCache>
                <c:ptCount val="1"/>
                <c:pt idx="0">
                  <c:v>Cost saving
(In Lakhs)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'Improvements Plan'!$E$4:$E$6</c:f>
              <c:strCache>
                <c:ptCount val="3"/>
                <c:pt idx="0">
                  <c:v>FY 21-22</c:v>
                </c:pt>
                <c:pt idx="1">
                  <c:v>FY 22-23</c:v>
                </c:pt>
                <c:pt idx="2">
                  <c:v>FY 23-24</c:v>
                </c:pt>
              </c:strCache>
            </c:strRef>
          </c:cat>
          <c:val>
            <c:numRef>
              <c:f>'Improvements Plan'!$H$4:$H$6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1A-4EA8-9DF7-1E0C2727F7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2014880"/>
        <c:axId val="572016192"/>
      </c:lineChart>
      <c:catAx>
        <c:axId val="57201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FY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16192"/>
        <c:crosses val="autoZero"/>
        <c:auto val="1"/>
        <c:lblAlgn val="ctr"/>
        <c:lblOffset val="100"/>
        <c:noMultiLvlLbl val="0"/>
      </c:catAx>
      <c:valAx>
        <c:axId val="57201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Lakhs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14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563B9-CF01-4BDA-8386-7AEE7C89C59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C0E7932-D59C-4328-A1BC-8E35754BDD53}">
      <dgm:prSet phldrT="[Text]" custT="1"/>
      <dgm:spPr/>
      <dgm:t>
        <a:bodyPr/>
        <a:lstStyle/>
        <a:p>
          <a:r>
            <a:rPr lang="en-GB" sz="1000" dirty="0">
              <a:solidFill>
                <a:schemeClr val="tx1"/>
              </a:solidFill>
            </a:rPr>
            <a:t>Healthy Snacks offered </a:t>
          </a:r>
          <a:endParaRPr lang="en-IN" sz="1000" dirty="0">
            <a:solidFill>
              <a:schemeClr val="tx1"/>
            </a:solidFill>
          </a:endParaRPr>
        </a:p>
      </dgm:t>
    </dgm:pt>
    <dgm:pt modelId="{D67FFDC7-9939-4F73-AB8C-EB36A46FD425}" type="parTrans" cxnId="{299AA635-91C4-4861-A82C-444061739F19}">
      <dgm:prSet/>
      <dgm:spPr/>
      <dgm:t>
        <a:bodyPr/>
        <a:lstStyle/>
        <a:p>
          <a:endParaRPr lang="en-IN" sz="1200"/>
        </a:p>
      </dgm:t>
    </dgm:pt>
    <dgm:pt modelId="{1C1E980B-8BCE-4B50-8532-833E5B172221}" type="sibTrans" cxnId="{299AA635-91C4-4861-A82C-444061739F19}">
      <dgm:prSet custT="1"/>
      <dgm:spPr/>
      <dgm:t>
        <a:bodyPr/>
        <a:lstStyle/>
        <a:p>
          <a:endParaRPr lang="en-IN" sz="1000" dirty="0"/>
        </a:p>
      </dgm:t>
    </dgm:pt>
    <dgm:pt modelId="{3DA76C5E-ABA5-4BFC-87A1-4052E7E249D1}">
      <dgm:prSet phldrT="[Text]" custT="1"/>
      <dgm:spPr/>
      <dgm:t>
        <a:bodyPr/>
        <a:lstStyle/>
        <a:p>
          <a:r>
            <a:rPr lang="en-GB" sz="9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Daily incentives based on performances</a:t>
          </a:r>
          <a:endParaRPr lang="en-IN" sz="9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89D22FC4-ED4E-41F5-9432-3DAF5585C993}" type="parTrans" cxnId="{25373DA2-4BF0-41B3-A649-026495A38AD8}">
      <dgm:prSet/>
      <dgm:spPr/>
      <dgm:t>
        <a:bodyPr/>
        <a:lstStyle/>
        <a:p>
          <a:endParaRPr lang="en-IN" sz="1200"/>
        </a:p>
      </dgm:t>
    </dgm:pt>
    <dgm:pt modelId="{8FBA21E5-FCA3-447D-9EB3-5D3DBDC3C6EF}" type="sibTrans" cxnId="{25373DA2-4BF0-41B3-A649-026495A38AD8}">
      <dgm:prSet custT="1"/>
      <dgm:spPr/>
      <dgm:t>
        <a:bodyPr/>
        <a:lstStyle/>
        <a:p>
          <a:endParaRPr lang="en-IN" sz="1000" dirty="0"/>
        </a:p>
      </dgm:t>
    </dgm:pt>
    <dgm:pt modelId="{1E6C4A88-F5A0-4C60-A627-E9D18BD189E5}">
      <dgm:prSet phldrT="[Text]" custT="1"/>
      <dgm:spPr/>
      <dgm:t>
        <a:bodyPr/>
        <a:lstStyle/>
        <a:p>
          <a:r>
            <a:rPr lang="en-GB" sz="1050" b="0" dirty="0">
              <a:solidFill>
                <a:schemeClr val="tx1"/>
              </a:solidFill>
            </a:rPr>
            <a:t>Subsidised Food</a:t>
          </a:r>
          <a:endParaRPr lang="en-IN" sz="1050" b="0" dirty="0">
            <a:solidFill>
              <a:schemeClr val="tx1"/>
            </a:solidFill>
          </a:endParaRPr>
        </a:p>
      </dgm:t>
    </dgm:pt>
    <dgm:pt modelId="{4AA69F4B-515A-4D22-8029-78E6069A4FBC}" type="parTrans" cxnId="{9B749997-5417-4B7C-BA13-00752BB17AC9}">
      <dgm:prSet/>
      <dgm:spPr/>
      <dgm:t>
        <a:bodyPr/>
        <a:lstStyle/>
        <a:p>
          <a:endParaRPr lang="en-IN" sz="1200"/>
        </a:p>
      </dgm:t>
    </dgm:pt>
    <dgm:pt modelId="{9BDF27A9-1098-45C5-963F-47CACAE5C9AC}" type="sibTrans" cxnId="{9B749997-5417-4B7C-BA13-00752BB17AC9}">
      <dgm:prSet custT="1"/>
      <dgm:spPr/>
      <dgm:t>
        <a:bodyPr/>
        <a:lstStyle/>
        <a:p>
          <a:endParaRPr lang="en-IN" sz="1000" dirty="0"/>
        </a:p>
      </dgm:t>
    </dgm:pt>
    <dgm:pt modelId="{73485103-DBEA-40BD-94E0-9933C71EF1CB}">
      <dgm:prSet custT="1"/>
      <dgm:spPr/>
      <dgm:t>
        <a:bodyPr/>
        <a:lstStyle/>
        <a:p>
          <a:r>
            <a:rPr lang="en-GB" sz="1100" dirty="0">
              <a:solidFill>
                <a:schemeClr val="tx1"/>
              </a:solidFill>
            </a:rPr>
            <a:t>Monthly Award function</a:t>
          </a:r>
          <a:endParaRPr lang="en-IN" sz="1100" dirty="0"/>
        </a:p>
      </dgm:t>
    </dgm:pt>
    <dgm:pt modelId="{DBFE3B6E-243A-4E8B-91CE-561E2CD640E1}" type="parTrans" cxnId="{7EA6484C-D989-4A88-ACCB-5CA96B177A71}">
      <dgm:prSet/>
      <dgm:spPr/>
      <dgm:t>
        <a:bodyPr/>
        <a:lstStyle/>
        <a:p>
          <a:endParaRPr lang="en-IN" sz="1200"/>
        </a:p>
      </dgm:t>
    </dgm:pt>
    <dgm:pt modelId="{BBC2673C-0382-4284-95CD-D8A6CAF2C10C}" type="sibTrans" cxnId="{7EA6484C-D989-4A88-ACCB-5CA96B177A71}">
      <dgm:prSet custT="1"/>
      <dgm:spPr/>
      <dgm:t>
        <a:bodyPr/>
        <a:lstStyle/>
        <a:p>
          <a:endParaRPr lang="en-IN" sz="1000" dirty="0"/>
        </a:p>
      </dgm:t>
    </dgm:pt>
    <dgm:pt modelId="{0B6598C0-BD00-497A-AD8F-0967FC16F4A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Medical Facility</a:t>
          </a:r>
          <a:endParaRPr lang="en-IN" sz="1100" dirty="0">
            <a:solidFill>
              <a:schemeClr val="tx1"/>
            </a:solidFill>
          </a:endParaRPr>
        </a:p>
      </dgm:t>
    </dgm:pt>
    <dgm:pt modelId="{5CB7CEC3-BE67-4623-8BCB-8D88509EBA15}" type="parTrans" cxnId="{4FB32055-55C5-4289-ABDA-75A026B8AD35}">
      <dgm:prSet/>
      <dgm:spPr/>
      <dgm:t>
        <a:bodyPr/>
        <a:lstStyle/>
        <a:p>
          <a:endParaRPr lang="en-IN" sz="1200"/>
        </a:p>
      </dgm:t>
    </dgm:pt>
    <dgm:pt modelId="{9DE2ED21-ACD4-49CF-97CA-E576B4925694}" type="sibTrans" cxnId="{4FB32055-55C5-4289-ABDA-75A026B8AD3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IN" sz="1000" dirty="0"/>
        </a:p>
      </dgm:t>
    </dgm:pt>
    <dgm:pt modelId="{31E68AD4-BAF6-44A9-97DC-94421A9811A9}">
      <dgm:prSet custT="1"/>
      <dgm:spPr/>
      <dgm:t>
        <a:bodyPr/>
        <a:lstStyle/>
        <a:p>
          <a:r>
            <a:rPr lang="en-GB" sz="1000" dirty="0">
              <a:solidFill>
                <a:schemeClr val="tx1"/>
              </a:solidFill>
            </a:rPr>
            <a:t>Attendance Incentives</a:t>
          </a:r>
          <a:endParaRPr lang="en-IN" sz="1000" dirty="0">
            <a:solidFill>
              <a:schemeClr val="tx1"/>
            </a:solidFill>
          </a:endParaRPr>
        </a:p>
      </dgm:t>
    </dgm:pt>
    <dgm:pt modelId="{81E8A207-0728-47E8-B1B0-4F2B6858CB73}" type="parTrans" cxnId="{05B02058-B8F9-4CC5-BC24-0864150C68D9}">
      <dgm:prSet/>
      <dgm:spPr/>
      <dgm:t>
        <a:bodyPr/>
        <a:lstStyle/>
        <a:p>
          <a:endParaRPr lang="en-IN"/>
        </a:p>
      </dgm:t>
    </dgm:pt>
    <dgm:pt modelId="{18A23F6B-4185-4299-9C24-7CB170F95397}" type="sibTrans" cxnId="{05B02058-B8F9-4CC5-BC24-0864150C68D9}">
      <dgm:prSet/>
      <dgm:spPr/>
      <dgm:t>
        <a:bodyPr/>
        <a:lstStyle/>
        <a:p>
          <a:endParaRPr lang="en-IN" dirty="0"/>
        </a:p>
      </dgm:t>
    </dgm:pt>
    <dgm:pt modelId="{FB94CC5C-51CA-4390-8F39-002A0F29EBB8}">
      <dgm:prSet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Subsidised Hostel rent</a:t>
          </a:r>
          <a:endParaRPr lang="en-IN" dirty="0"/>
        </a:p>
      </dgm:t>
    </dgm:pt>
    <dgm:pt modelId="{EBCFC1F6-9901-444A-BEDC-D1BD1AB7FB2E}" type="parTrans" cxnId="{5273BD94-E6EA-4778-B578-C06608D29EC4}">
      <dgm:prSet/>
      <dgm:spPr/>
      <dgm:t>
        <a:bodyPr/>
        <a:lstStyle/>
        <a:p>
          <a:endParaRPr lang="en-IN"/>
        </a:p>
      </dgm:t>
    </dgm:pt>
    <dgm:pt modelId="{92F69396-498E-44AE-98AD-8BC1E1400147}" type="sibTrans" cxnId="{5273BD94-E6EA-4778-B578-C06608D29EC4}">
      <dgm:prSet/>
      <dgm:spPr/>
      <dgm:t>
        <a:bodyPr/>
        <a:lstStyle/>
        <a:p>
          <a:endParaRPr lang="en-IN"/>
        </a:p>
      </dgm:t>
    </dgm:pt>
    <dgm:pt modelId="{8773DEC2-DBC0-4D48-886B-509736747B26}" type="pres">
      <dgm:prSet presAssocID="{3FB563B9-CF01-4BDA-8386-7AEE7C89C593}" presName="cycle" presStyleCnt="0">
        <dgm:presLayoutVars>
          <dgm:dir/>
          <dgm:resizeHandles val="exact"/>
        </dgm:presLayoutVars>
      </dgm:prSet>
      <dgm:spPr/>
    </dgm:pt>
    <dgm:pt modelId="{44781702-0DA5-4E00-8A0D-4C6D25918432}" type="pres">
      <dgm:prSet presAssocID="{DC0E7932-D59C-4328-A1BC-8E35754BDD53}" presName="node" presStyleLbl="node1" presStyleIdx="0" presStyleCnt="7" custScaleX="101228">
        <dgm:presLayoutVars>
          <dgm:bulletEnabled val="1"/>
        </dgm:presLayoutVars>
      </dgm:prSet>
      <dgm:spPr/>
    </dgm:pt>
    <dgm:pt modelId="{044990C4-786E-4997-9EA0-084F97D70938}" type="pres">
      <dgm:prSet presAssocID="{1C1E980B-8BCE-4B50-8532-833E5B172221}" presName="sibTrans" presStyleLbl="sibTrans2D1" presStyleIdx="0" presStyleCnt="7" custAng="14021645" custLinFactX="-73498" custLinFactY="34270" custLinFactNeighborX="-100000" custLinFactNeighborY="100000"/>
      <dgm:spPr/>
    </dgm:pt>
    <dgm:pt modelId="{376CE4D1-3AD9-496B-A37C-0F7B2275FFB1}" type="pres">
      <dgm:prSet presAssocID="{1C1E980B-8BCE-4B50-8532-833E5B172221}" presName="connectorText" presStyleLbl="sibTrans2D1" presStyleIdx="0" presStyleCnt="7"/>
      <dgm:spPr/>
    </dgm:pt>
    <dgm:pt modelId="{06A0C05F-0B4E-4FD1-AC0C-20007DF759C5}" type="pres">
      <dgm:prSet presAssocID="{73485103-DBEA-40BD-94E0-9933C71EF1CB}" presName="node" presStyleLbl="node1" presStyleIdx="1" presStyleCnt="7" custRadScaleRad="115378" custRadScaleInc="-357">
        <dgm:presLayoutVars>
          <dgm:bulletEnabled val="1"/>
        </dgm:presLayoutVars>
      </dgm:prSet>
      <dgm:spPr/>
    </dgm:pt>
    <dgm:pt modelId="{D768C258-0065-444A-BCA2-B4A0930059D4}" type="pres">
      <dgm:prSet presAssocID="{BBC2673C-0382-4284-95CD-D8A6CAF2C10C}" presName="sibTrans" presStyleLbl="sibTrans2D1" presStyleIdx="1" presStyleCnt="7" custAng="14997529" custLinFactX="-82318" custLinFactNeighborX="-100000" custLinFactNeighborY="-77936"/>
      <dgm:spPr/>
    </dgm:pt>
    <dgm:pt modelId="{41434521-BBDD-4121-AF20-A62A025D547D}" type="pres">
      <dgm:prSet presAssocID="{BBC2673C-0382-4284-95CD-D8A6CAF2C10C}" presName="connectorText" presStyleLbl="sibTrans2D1" presStyleIdx="1" presStyleCnt="7"/>
      <dgm:spPr/>
    </dgm:pt>
    <dgm:pt modelId="{AC0991F0-F5B5-442B-B6AC-0F89F9C97751}" type="pres">
      <dgm:prSet presAssocID="{FB94CC5C-51CA-4390-8F39-002A0F29EBB8}" presName="node" presStyleLbl="node1" presStyleIdx="2" presStyleCnt="7" custRadScaleRad="115378" custRadScaleInc="-357">
        <dgm:presLayoutVars>
          <dgm:bulletEnabled val="1"/>
        </dgm:presLayoutVars>
      </dgm:prSet>
      <dgm:spPr/>
    </dgm:pt>
    <dgm:pt modelId="{F25856E5-1F6B-44F0-A991-AF3D8A822246}" type="pres">
      <dgm:prSet presAssocID="{92F69396-498E-44AE-98AD-8BC1E1400147}" presName="sibTrans" presStyleLbl="sibTrans2D1" presStyleIdx="2" presStyleCnt="7" custAng="14871368" custLinFactX="-26135" custLinFactY="-100000" custLinFactNeighborX="-100000" custLinFactNeighborY="-144281"/>
      <dgm:spPr/>
    </dgm:pt>
    <dgm:pt modelId="{365F03EC-11C3-48A1-BC80-717586346294}" type="pres">
      <dgm:prSet presAssocID="{92F69396-498E-44AE-98AD-8BC1E1400147}" presName="connectorText" presStyleLbl="sibTrans2D1" presStyleIdx="2" presStyleCnt="7"/>
      <dgm:spPr/>
    </dgm:pt>
    <dgm:pt modelId="{A772A01C-B58F-408E-8897-6FD69F2178E9}" type="pres">
      <dgm:prSet presAssocID="{31E68AD4-BAF6-44A9-97DC-94421A9811A9}" presName="node" presStyleLbl="node1" presStyleIdx="3" presStyleCnt="7">
        <dgm:presLayoutVars>
          <dgm:bulletEnabled val="1"/>
        </dgm:presLayoutVars>
      </dgm:prSet>
      <dgm:spPr/>
    </dgm:pt>
    <dgm:pt modelId="{B1D04B5D-050B-46C6-B7BC-1EBC7F638B54}" type="pres">
      <dgm:prSet presAssocID="{18A23F6B-4185-4299-9C24-7CB170F95397}" presName="sibTrans" presStyleLbl="sibTrans2D1" presStyleIdx="3" presStyleCnt="7" custAng="15213745" custLinFactY="-100000" custLinFactNeighborX="60672" custLinFactNeighborY="-167442"/>
      <dgm:spPr/>
    </dgm:pt>
    <dgm:pt modelId="{06BCD9A7-95CB-4BA6-BF80-1FAAA31C9DD9}" type="pres">
      <dgm:prSet presAssocID="{18A23F6B-4185-4299-9C24-7CB170F95397}" presName="connectorText" presStyleLbl="sibTrans2D1" presStyleIdx="3" presStyleCnt="7"/>
      <dgm:spPr/>
    </dgm:pt>
    <dgm:pt modelId="{C5B485D2-FC9B-4B5D-B871-AAF5813F4776}" type="pres">
      <dgm:prSet presAssocID="{0B6598C0-BD00-497A-AD8F-0967FC16F4A0}" presName="node" presStyleLbl="node1" presStyleIdx="4" presStyleCnt="7">
        <dgm:presLayoutVars>
          <dgm:bulletEnabled val="1"/>
        </dgm:presLayoutVars>
      </dgm:prSet>
      <dgm:spPr/>
    </dgm:pt>
    <dgm:pt modelId="{8F66BC5B-782C-44B2-962A-646435085F01}" type="pres">
      <dgm:prSet presAssocID="{9DE2ED21-ACD4-49CF-97CA-E576B4925694}" presName="sibTrans" presStyleLbl="sibTrans2D1" presStyleIdx="4" presStyleCnt="7" custAng="15078860" custLinFactX="100000" custLinFactY="-63712" custLinFactNeighborX="120401" custLinFactNeighborY="-100000"/>
      <dgm:spPr/>
    </dgm:pt>
    <dgm:pt modelId="{93398954-D19A-4AF5-9ED9-C5D5F93C8180}" type="pres">
      <dgm:prSet presAssocID="{9DE2ED21-ACD4-49CF-97CA-E576B4925694}" presName="connectorText" presStyleLbl="sibTrans2D1" presStyleIdx="4" presStyleCnt="7"/>
      <dgm:spPr/>
    </dgm:pt>
    <dgm:pt modelId="{531CA7D8-F674-41C5-B6B7-BA6CDFDA723C}" type="pres">
      <dgm:prSet presAssocID="{3DA76C5E-ABA5-4BFC-87A1-4052E7E249D1}" presName="node" presStyleLbl="node1" presStyleIdx="5" presStyleCnt="7" custScaleX="106805">
        <dgm:presLayoutVars>
          <dgm:bulletEnabled val="1"/>
        </dgm:presLayoutVars>
      </dgm:prSet>
      <dgm:spPr/>
    </dgm:pt>
    <dgm:pt modelId="{0A10B88F-A29A-4CDA-81C9-AE2B197745EA}" type="pres">
      <dgm:prSet presAssocID="{8FBA21E5-FCA3-447D-9EB3-5D3DBDC3C6EF}" presName="sibTrans" presStyleLbl="sibTrans2D1" presStyleIdx="5" presStyleCnt="7" custAng="14400000" custLinFactX="100000" custLinFactNeighborX="152738" custLinFactNeighborY="57784"/>
      <dgm:spPr/>
    </dgm:pt>
    <dgm:pt modelId="{88B8DA2A-CCA6-4D87-82A8-0EC618D8ADC1}" type="pres">
      <dgm:prSet presAssocID="{8FBA21E5-FCA3-447D-9EB3-5D3DBDC3C6EF}" presName="connectorText" presStyleLbl="sibTrans2D1" presStyleIdx="5" presStyleCnt="7"/>
      <dgm:spPr/>
    </dgm:pt>
    <dgm:pt modelId="{0279EF9B-34F6-4084-9600-3E6C43E8CDDD}" type="pres">
      <dgm:prSet presAssocID="{1E6C4A88-F5A0-4C60-A627-E9D18BD189E5}" presName="node" presStyleLbl="node1" presStyleIdx="6" presStyleCnt="7">
        <dgm:presLayoutVars>
          <dgm:bulletEnabled val="1"/>
        </dgm:presLayoutVars>
      </dgm:prSet>
      <dgm:spPr/>
    </dgm:pt>
    <dgm:pt modelId="{63C40F1F-83DD-44E2-B162-D2E772BBEA08}" type="pres">
      <dgm:prSet presAssocID="{9BDF27A9-1098-45C5-963F-47CACAE5C9AC}" presName="sibTrans" presStyleLbl="sibTrans2D1" presStyleIdx="6" presStyleCnt="7" custAng="14500458" custLinFactY="60922" custLinFactNeighborX="-16174" custLinFactNeighborY="100000"/>
      <dgm:spPr/>
    </dgm:pt>
    <dgm:pt modelId="{F9D54092-52B6-4FD5-82E3-F574182AF586}" type="pres">
      <dgm:prSet presAssocID="{9BDF27A9-1098-45C5-963F-47CACAE5C9AC}" presName="connectorText" presStyleLbl="sibTrans2D1" presStyleIdx="6" presStyleCnt="7"/>
      <dgm:spPr/>
    </dgm:pt>
  </dgm:ptLst>
  <dgm:cxnLst>
    <dgm:cxn modelId="{2EBED81C-D642-43E3-95CF-BC9EFE3EDC05}" type="presOf" srcId="{9DE2ED21-ACD4-49CF-97CA-E576B4925694}" destId="{93398954-D19A-4AF5-9ED9-C5D5F93C8180}" srcOrd="1" destOrd="0" presId="urn:microsoft.com/office/officeart/2005/8/layout/cycle2"/>
    <dgm:cxn modelId="{299AA635-91C4-4861-A82C-444061739F19}" srcId="{3FB563B9-CF01-4BDA-8386-7AEE7C89C593}" destId="{DC0E7932-D59C-4328-A1BC-8E35754BDD53}" srcOrd="0" destOrd="0" parTransId="{D67FFDC7-9939-4F73-AB8C-EB36A46FD425}" sibTransId="{1C1E980B-8BCE-4B50-8532-833E5B172221}"/>
    <dgm:cxn modelId="{B349B75F-3EE4-4877-884A-3EB939DA47EC}" type="presOf" srcId="{73485103-DBEA-40BD-94E0-9933C71EF1CB}" destId="{06A0C05F-0B4E-4FD1-AC0C-20007DF759C5}" srcOrd="0" destOrd="0" presId="urn:microsoft.com/office/officeart/2005/8/layout/cycle2"/>
    <dgm:cxn modelId="{58F95765-77E1-4B43-AA3B-663AADBDF64C}" type="presOf" srcId="{18A23F6B-4185-4299-9C24-7CB170F95397}" destId="{06BCD9A7-95CB-4BA6-BF80-1FAAA31C9DD9}" srcOrd="1" destOrd="0" presId="urn:microsoft.com/office/officeart/2005/8/layout/cycle2"/>
    <dgm:cxn modelId="{0109224B-6360-4409-9315-A886A2E5776F}" type="presOf" srcId="{9BDF27A9-1098-45C5-963F-47CACAE5C9AC}" destId="{F9D54092-52B6-4FD5-82E3-F574182AF586}" srcOrd="1" destOrd="0" presId="urn:microsoft.com/office/officeart/2005/8/layout/cycle2"/>
    <dgm:cxn modelId="{7EA6484C-D989-4A88-ACCB-5CA96B177A71}" srcId="{3FB563B9-CF01-4BDA-8386-7AEE7C89C593}" destId="{73485103-DBEA-40BD-94E0-9933C71EF1CB}" srcOrd="1" destOrd="0" parTransId="{DBFE3B6E-243A-4E8B-91CE-561E2CD640E1}" sibTransId="{BBC2673C-0382-4284-95CD-D8A6CAF2C10C}"/>
    <dgm:cxn modelId="{8B7CDE6C-C00D-4BE6-94FB-81E23DDBDE48}" type="presOf" srcId="{92F69396-498E-44AE-98AD-8BC1E1400147}" destId="{F25856E5-1F6B-44F0-A991-AF3D8A822246}" srcOrd="0" destOrd="0" presId="urn:microsoft.com/office/officeart/2005/8/layout/cycle2"/>
    <dgm:cxn modelId="{4FB32055-55C5-4289-ABDA-75A026B8AD35}" srcId="{3FB563B9-CF01-4BDA-8386-7AEE7C89C593}" destId="{0B6598C0-BD00-497A-AD8F-0967FC16F4A0}" srcOrd="4" destOrd="0" parTransId="{5CB7CEC3-BE67-4623-8BCB-8D88509EBA15}" sibTransId="{9DE2ED21-ACD4-49CF-97CA-E576B4925694}"/>
    <dgm:cxn modelId="{05B02058-B8F9-4CC5-BC24-0864150C68D9}" srcId="{3FB563B9-CF01-4BDA-8386-7AEE7C89C593}" destId="{31E68AD4-BAF6-44A9-97DC-94421A9811A9}" srcOrd="3" destOrd="0" parTransId="{81E8A207-0728-47E8-B1B0-4F2B6858CB73}" sibTransId="{18A23F6B-4185-4299-9C24-7CB170F95397}"/>
    <dgm:cxn modelId="{EA139B7F-0BB0-43B6-8C57-566814ECDD5B}" type="presOf" srcId="{9DE2ED21-ACD4-49CF-97CA-E576B4925694}" destId="{8F66BC5B-782C-44B2-962A-646435085F01}" srcOrd="0" destOrd="0" presId="urn:microsoft.com/office/officeart/2005/8/layout/cycle2"/>
    <dgm:cxn modelId="{EE860782-6B79-4397-83C9-0C416A497189}" type="presOf" srcId="{1C1E980B-8BCE-4B50-8532-833E5B172221}" destId="{044990C4-786E-4997-9EA0-084F97D70938}" srcOrd="0" destOrd="0" presId="urn:microsoft.com/office/officeart/2005/8/layout/cycle2"/>
    <dgm:cxn modelId="{87834E83-EB6A-4A95-B2B6-ED6DBF761719}" type="presOf" srcId="{1E6C4A88-F5A0-4C60-A627-E9D18BD189E5}" destId="{0279EF9B-34F6-4084-9600-3E6C43E8CDDD}" srcOrd="0" destOrd="0" presId="urn:microsoft.com/office/officeart/2005/8/layout/cycle2"/>
    <dgm:cxn modelId="{060D5888-17D8-4ABB-9F40-F40683C0364C}" type="presOf" srcId="{1C1E980B-8BCE-4B50-8532-833E5B172221}" destId="{376CE4D1-3AD9-496B-A37C-0F7B2275FFB1}" srcOrd="1" destOrd="0" presId="urn:microsoft.com/office/officeart/2005/8/layout/cycle2"/>
    <dgm:cxn modelId="{77391F8E-96D5-423C-B8A6-73E73F74BF9D}" type="presOf" srcId="{18A23F6B-4185-4299-9C24-7CB170F95397}" destId="{B1D04B5D-050B-46C6-B7BC-1EBC7F638B54}" srcOrd="0" destOrd="0" presId="urn:microsoft.com/office/officeart/2005/8/layout/cycle2"/>
    <dgm:cxn modelId="{5273BD94-E6EA-4778-B578-C06608D29EC4}" srcId="{3FB563B9-CF01-4BDA-8386-7AEE7C89C593}" destId="{FB94CC5C-51CA-4390-8F39-002A0F29EBB8}" srcOrd="2" destOrd="0" parTransId="{EBCFC1F6-9901-444A-BEDC-D1BD1AB7FB2E}" sibTransId="{92F69396-498E-44AE-98AD-8BC1E1400147}"/>
    <dgm:cxn modelId="{BC730D95-7BFB-4B58-A60C-89BE4CE05362}" type="presOf" srcId="{92F69396-498E-44AE-98AD-8BC1E1400147}" destId="{365F03EC-11C3-48A1-BC80-717586346294}" srcOrd="1" destOrd="0" presId="urn:microsoft.com/office/officeart/2005/8/layout/cycle2"/>
    <dgm:cxn modelId="{9B749997-5417-4B7C-BA13-00752BB17AC9}" srcId="{3FB563B9-CF01-4BDA-8386-7AEE7C89C593}" destId="{1E6C4A88-F5A0-4C60-A627-E9D18BD189E5}" srcOrd="6" destOrd="0" parTransId="{4AA69F4B-515A-4D22-8029-78E6069A4FBC}" sibTransId="{9BDF27A9-1098-45C5-963F-47CACAE5C9AC}"/>
    <dgm:cxn modelId="{0DBF7F9F-689B-4A75-9298-880B2E1F918D}" type="presOf" srcId="{FB94CC5C-51CA-4390-8F39-002A0F29EBB8}" destId="{AC0991F0-F5B5-442B-B6AC-0F89F9C97751}" srcOrd="0" destOrd="0" presId="urn:microsoft.com/office/officeart/2005/8/layout/cycle2"/>
    <dgm:cxn modelId="{25373DA2-4BF0-41B3-A649-026495A38AD8}" srcId="{3FB563B9-CF01-4BDA-8386-7AEE7C89C593}" destId="{3DA76C5E-ABA5-4BFC-87A1-4052E7E249D1}" srcOrd="5" destOrd="0" parTransId="{89D22FC4-ED4E-41F5-9432-3DAF5585C993}" sibTransId="{8FBA21E5-FCA3-447D-9EB3-5D3DBDC3C6EF}"/>
    <dgm:cxn modelId="{7EB5C3A5-8E42-40F5-B6D8-28ED345A4A60}" type="presOf" srcId="{BBC2673C-0382-4284-95CD-D8A6CAF2C10C}" destId="{D768C258-0065-444A-BCA2-B4A0930059D4}" srcOrd="0" destOrd="0" presId="urn:microsoft.com/office/officeart/2005/8/layout/cycle2"/>
    <dgm:cxn modelId="{C57338B4-4833-4BAC-9851-67ED9C4D0BAE}" type="presOf" srcId="{0B6598C0-BD00-497A-AD8F-0967FC16F4A0}" destId="{C5B485D2-FC9B-4B5D-B871-AAF5813F4776}" srcOrd="0" destOrd="0" presId="urn:microsoft.com/office/officeart/2005/8/layout/cycle2"/>
    <dgm:cxn modelId="{47325BB4-0BFB-4B8A-8BC3-31D4D29DFC33}" type="presOf" srcId="{3DA76C5E-ABA5-4BFC-87A1-4052E7E249D1}" destId="{531CA7D8-F674-41C5-B6B7-BA6CDFDA723C}" srcOrd="0" destOrd="0" presId="urn:microsoft.com/office/officeart/2005/8/layout/cycle2"/>
    <dgm:cxn modelId="{1092B1CE-00A5-4ACA-81B3-B46C26E982C6}" type="presOf" srcId="{3FB563B9-CF01-4BDA-8386-7AEE7C89C593}" destId="{8773DEC2-DBC0-4D48-886B-509736747B26}" srcOrd="0" destOrd="0" presId="urn:microsoft.com/office/officeart/2005/8/layout/cycle2"/>
    <dgm:cxn modelId="{72F559D0-A4E7-49A6-9202-71E16DD94B17}" type="presOf" srcId="{8FBA21E5-FCA3-447D-9EB3-5D3DBDC3C6EF}" destId="{88B8DA2A-CCA6-4D87-82A8-0EC618D8ADC1}" srcOrd="1" destOrd="0" presId="urn:microsoft.com/office/officeart/2005/8/layout/cycle2"/>
    <dgm:cxn modelId="{78A632DE-7126-4051-B0A4-0A1697206EDB}" type="presOf" srcId="{8FBA21E5-FCA3-447D-9EB3-5D3DBDC3C6EF}" destId="{0A10B88F-A29A-4CDA-81C9-AE2B197745EA}" srcOrd="0" destOrd="0" presId="urn:microsoft.com/office/officeart/2005/8/layout/cycle2"/>
    <dgm:cxn modelId="{9F8233DF-162F-4ED1-B521-FC0E47BAA725}" type="presOf" srcId="{BBC2673C-0382-4284-95CD-D8A6CAF2C10C}" destId="{41434521-BBDD-4121-AF20-A62A025D547D}" srcOrd="1" destOrd="0" presId="urn:microsoft.com/office/officeart/2005/8/layout/cycle2"/>
    <dgm:cxn modelId="{F7D624F1-297F-4236-8D9F-34B1F18B7EB6}" type="presOf" srcId="{DC0E7932-D59C-4328-A1BC-8E35754BDD53}" destId="{44781702-0DA5-4E00-8A0D-4C6D25918432}" srcOrd="0" destOrd="0" presId="urn:microsoft.com/office/officeart/2005/8/layout/cycle2"/>
    <dgm:cxn modelId="{858816F2-8CB2-44E8-80F0-436336A5ED1B}" type="presOf" srcId="{9BDF27A9-1098-45C5-963F-47CACAE5C9AC}" destId="{63C40F1F-83DD-44E2-B162-D2E772BBEA08}" srcOrd="0" destOrd="0" presId="urn:microsoft.com/office/officeart/2005/8/layout/cycle2"/>
    <dgm:cxn modelId="{C92782F3-24A4-43BC-AA92-BE267B44235D}" type="presOf" srcId="{31E68AD4-BAF6-44A9-97DC-94421A9811A9}" destId="{A772A01C-B58F-408E-8897-6FD69F2178E9}" srcOrd="0" destOrd="0" presId="urn:microsoft.com/office/officeart/2005/8/layout/cycle2"/>
    <dgm:cxn modelId="{42F3ADF3-BCF5-4B6F-B99B-CFE708063C43}" type="presParOf" srcId="{8773DEC2-DBC0-4D48-886B-509736747B26}" destId="{44781702-0DA5-4E00-8A0D-4C6D25918432}" srcOrd="0" destOrd="0" presId="urn:microsoft.com/office/officeart/2005/8/layout/cycle2"/>
    <dgm:cxn modelId="{8E66F47B-1871-42C3-A4AC-BB692EB831DB}" type="presParOf" srcId="{8773DEC2-DBC0-4D48-886B-509736747B26}" destId="{044990C4-786E-4997-9EA0-084F97D70938}" srcOrd="1" destOrd="0" presId="urn:microsoft.com/office/officeart/2005/8/layout/cycle2"/>
    <dgm:cxn modelId="{A4900680-3C98-4FE1-AE37-F6E2AD0A5623}" type="presParOf" srcId="{044990C4-786E-4997-9EA0-084F97D70938}" destId="{376CE4D1-3AD9-496B-A37C-0F7B2275FFB1}" srcOrd="0" destOrd="0" presId="urn:microsoft.com/office/officeart/2005/8/layout/cycle2"/>
    <dgm:cxn modelId="{D96760F3-0BC0-4E68-82C6-B15DEE0470CA}" type="presParOf" srcId="{8773DEC2-DBC0-4D48-886B-509736747B26}" destId="{06A0C05F-0B4E-4FD1-AC0C-20007DF759C5}" srcOrd="2" destOrd="0" presId="urn:microsoft.com/office/officeart/2005/8/layout/cycle2"/>
    <dgm:cxn modelId="{AC7A5EF1-69C5-4026-B66E-E11F70708E2F}" type="presParOf" srcId="{8773DEC2-DBC0-4D48-886B-509736747B26}" destId="{D768C258-0065-444A-BCA2-B4A0930059D4}" srcOrd="3" destOrd="0" presId="urn:microsoft.com/office/officeart/2005/8/layout/cycle2"/>
    <dgm:cxn modelId="{6DE1B4BC-009A-4960-842A-FA72A40D6B48}" type="presParOf" srcId="{D768C258-0065-444A-BCA2-B4A0930059D4}" destId="{41434521-BBDD-4121-AF20-A62A025D547D}" srcOrd="0" destOrd="0" presId="urn:microsoft.com/office/officeart/2005/8/layout/cycle2"/>
    <dgm:cxn modelId="{3472319C-2C10-4FDE-A9DA-23AA01E3B735}" type="presParOf" srcId="{8773DEC2-DBC0-4D48-886B-509736747B26}" destId="{AC0991F0-F5B5-442B-B6AC-0F89F9C97751}" srcOrd="4" destOrd="0" presId="urn:microsoft.com/office/officeart/2005/8/layout/cycle2"/>
    <dgm:cxn modelId="{B149B927-0754-4482-8231-F11F362EE20D}" type="presParOf" srcId="{8773DEC2-DBC0-4D48-886B-509736747B26}" destId="{F25856E5-1F6B-44F0-A991-AF3D8A822246}" srcOrd="5" destOrd="0" presId="urn:microsoft.com/office/officeart/2005/8/layout/cycle2"/>
    <dgm:cxn modelId="{7A4CB762-A78A-4C4A-89CB-C059852F2487}" type="presParOf" srcId="{F25856E5-1F6B-44F0-A991-AF3D8A822246}" destId="{365F03EC-11C3-48A1-BC80-717586346294}" srcOrd="0" destOrd="0" presId="urn:microsoft.com/office/officeart/2005/8/layout/cycle2"/>
    <dgm:cxn modelId="{DBDFD78F-AB0C-43AB-BF96-8ED20FFE1020}" type="presParOf" srcId="{8773DEC2-DBC0-4D48-886B-509736747B26}" destId="{A772A01C-B58F-408E-8897-6FD69F2178E9}" srcOrd="6" destOrd="0" presId="urn:microsoft.com/office/officeart/2005/8/layout/cycle2"/>
    <dgm:cxn modelId="{F820D5A6-E16B-4807-B5F3-3CC3386994FF}" type="presParOf" srcId="{8773DEC2-DBC0-4D48-886B-509736747B26}" destId="{B1D04B5D-050B-46C6-B7BC-1EBC7F638B54}" srcOrd="7" destOrd="0" presId="urn:microsoft.com/office/officeart/2005/8/layout/cycle2"/>
    <dgm:cxn modelId="{EF9E5E4D-1918-403C-8845-7C35FE0B9803}" type="presParOf" srcId="{B1D04B5D-050B-46C6-B7BC-1EBC7F638B54}" destId="{06BCD9A7-95CB-4BA6-BF80-1FAAA31C9DD9}" srcOrd="0" destOrd="0" presId="urn:microsoft.com/office/officeart/2005/8/layout/cycle2"/>
    <dgm:cxn modelId="{06FDB77F-D713-4D7B-BADC-0DA5FE150EDF}" type="presParOf" srcId="{8773DEC2-DBC0-4D48-886B-509736747B26}" destId="{C5B485D2-FC9B-4B5D-B871-AAF5813F4776}" srcOrd="8" destOrd="0" presId="urn:microsoft.com/office/officeart/2005/8/layout/cycle2"/>
    <dgm:cxn modelId="{A3011A93-1F83-4B24-ADB1-064AF63E3CDF}" type="presParOf" srcId="{8773DEC2-DBC0-4D48-886B-509736747B26}" destId="{8F66BC5B-782C-44B2-962A-646435085F01}" srcOrd="9" destOrd="0" presId="urn:microsoft.com/office/officeart/2005/8/layout/cycle2"/>
    <dgm:cxn modelId="{5931B1B4-3A38-4A55-9020-095CA46F9B79}" type="presParOf" srcId="{8F66BC5B-782C-44B2-962A-646435085F01}" destId="{93398954-D19A-4AF5-9ED9-C5D5F93C8180}" srcOrd="0" destOrd="0" presId="urn:microsoft.com/office/officeart/2005/8/layout/cycle2"/>
    <dgm:cxn modelId="{D18268E9-A41E-44FF-B046-0100C50ECDF4}" type="presParOf" srcId="{8773DEC2-DBC0-4D48-886B-509736747B26}" destId="{531CA7D8-F674-41C5-B6B7-BA6CDFDA723C}" srcOrd="10" destOrd="0" presId="urn:microsoft.com/office/officeart/2005/8/layout/cycle2"/>
    <dgm:cxn modelId="{2D9528A6-804C-49DB-B98A-115B139CE2CF}" type="presParOf" srcId="{8773DEC2-DBC0-4D48-886B-509736747B26}" destId="{0A10B88F-A29A-4CDA-81C9-AE2B197745EA}" srcOrd="11" destOrd="0" presId="urn:microsoft.com/office/officeart/2005/8/layout/cycle2"/>
    <dgm:cxn modelId="{1CC20B49-206F-48C4-BAE4-6E6639FEB915}" type="presParOf" srcId="{0A10B88F-A29A-4CDA-81C9-AE2B197745EA}" destId="{88B8DA2A-CCA6-4D87-82A8-0EC618D8ADC1}" srcOrd="0" destOrd="0" presId="urn:microsoft.com/office/officeart/2005/8/layout/cycle2"/>
    <dgm:cxn modelId="{65DC88EC-C419-4B01-8AA1-15E4662EE45E}" type="presParOf" srcId="{8773DEC2-DBC0-4D48-886B-509736747B26}" destId="{0279EF9B-34F6-4084-9600-3E6C43E8CDDD}" srcOrd="12" destOrd="0" presId="urn:microsoft.com/office/officeart/2005/8/layout/cycle2"/>
    <dgm:cxn modelId="{B54FB212-C301-4ACD-A192-9C17B7193E5D}" type="presParOf" srcId="{8773DEC2-DBC0-4D48-886B-509736747B26}" destId="{63C40F1F-83DD-44E2-B162-D2E772BBEA08}" srcOrd="13" destOrd="0" presId="urn:microsoft.com/office/officeart/2005/8/layout/cycle2"/>
    <dgm:cxn modelId="{3CF2B300-9ADE-4C4F-AB01-947CBDDFD1B1}" type="presParOf" srcId="{63C40F1F-83DD-44E2-B162-D2E772BBEA08}" destId="{F9D54092-52B6-4FD5-82E3-F574182AF5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563B9-CF01-4BDA-8386-7AEE7C89C59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DA76C5E-ABA5-4BFC-87A1-4052E7E249D1}">
      <dgm:prSet phldrT="[Text]" custT="1"/>
      <dgm:spPr/>
      <dgm:t>
        <a:bodyPr/>
        <a:lstStyle/>
        <a:p>
          <a:r>
            <a:rPr lang="en-GB" sz="10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Educational assistance for employee’s children</a:t>
          </a:r>
          <a:endParaRPr lang="en-IN" sz="10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89D22FC4-ED4E-41F5-9432-3DAF5585C993}" type="parTrans" cxnId="{25373DA2-4BF0-41B3-A649-026495A38AD8}">
      <dgm:prSet/>
      <dgm:spPr/>
      <dgm:t>
        <a:bodyPr/>
        <a:lstStyle/>
        <a:p>
          <a:endParaRPr lang="en-IN" sz="1200"/>
        </a:p>
      </dgm:t>
    </dgm:pt>
    <dgm:pt modelId="{8FBA21E5-FCA3-447D-9EB3-5D3DBDC3C6EF}" type="sibTrans" cxnId="{25373DA2-4BF0-41B3-A649-026495A38AD8}">
      <dgm:prSet custT="1"/>
      <dgm:spPr/>
      <dgm:t>
        <a:bodyPr/>
        <a:lstStyle/>
        <a:p>
          <a:endParaRPr lang="en-IN" sz="1000" dirty="0"/>
        </a:p>
      </dgm:t>
    </dgm:pt>
    <dgm:pt modelId="{2F78974B-BF42-4853-B435-9775440D43A5}">
      <dgm:prSet phldrT="[Text]" custT="1"/>
      <dgm:spPr/>
      <dgm:t>
        <a:bodyPr/>
        <a:lstStyle/>
        <a:p>
          <a:r>
            <a:rPr lang="en-GB" sz="1100" dirty="0">
              <a:solidFill>
                <a:schemeClr val="tx1"/>
              </a:solidFill>
            </a:rPr>
            <a:t>Medical Insurance</a:t>
          </a:r>
          <a:endParaRPr lang="en-IN" sz="1100" dirty="0">
            <a:solidFill>
              <a:schemeClr val="tx1"/>
            </a:solidFill>
          </a:endParaRPr>
        </a:p>
      </dgm:t>
    </dgm:pt>
    <dgm:pt modelId="{D43CB6E5-674C-46C3-999F-F44C215AAB8A}" type="parTrans" cxnId="{B5A71739-892A-4FD5-A3F4-8956B639897E}">
      <dgm:prSet/>
      <dgm:spPr/>
      <dgm:t>
        <a:bodyPr/>
        <a:lstStyle/>
        <a:p>
          <a:endParaRPr lang="en-IN" sz="1200"/>
        </a:p>
      </dgm:t>
    </dgm:pt>
    <dgm:pt modelId="{5D29C481-436B-4766-A01C-C68B6E895DA3}" type="sibTrans" cxnId="{B5A71739-892A-4FD5-A3F4-8956B639897E}">
      <dgm:prSet custT="1"/>
      <dgm:spPr/>
      <dgm:t>
        <a:bodyPr/>
        <a:lstStyle/>
        <a:p>
          <a:endParaRPr lang="en-IN" sz="1000" dirty="0"/>
        </a:p>
      </dgm:t>
    </dgm:pt>
    <dgm:pt modelId="{0B6598C0-BD00-497A-AD8F-0967FC16F4A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GB" sz="1100" dirty="0">
              <a:solidFill>
                <a:schemeClr val="tx1"/>
              </a:solidFill>
            </a:rPr>
            <a:t>Enhanced Food reqmts to meet global stds</a:t>
          </a:r>
          <a:endParaRPr lang="en-IN" sz="1100" dirty="0">
            <a:solidFill>
              <a:schemeClr val="tx1"/>
            </a:solidFill>
          </a:endParaRPr>
        </a:p>
      </dgm:t>
    </dgm:pt>
    <dgm:pt modelId="{5CB7CEC3-BE67-4623-8BCB-8D88509EBA15}" type="parTrans" cxnId="{4FB32055-55C5-4289-ABDA-75A026B8AD35}">
      <dgm:prSet/>
      <dgm:spPr/>
      <dgm:t>
        <a:bodyPr/>
        <a:lstStyle/>
        <a:p>
          <a:endParaRPr lang="en-IN" sz="1200"/>
        </a:p>
      </dgm:t>
    </dgm:pt>
    <dgm:pt modelId="{9DE2ED21-ACD4-49CF-97CA-E576B4925694}" type="sibTrans" cxnId="{4FB32055-55C5-4289-ABDA-75A026B8AD3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IN" sz="1000" dirty="0"/>
        </a:p>
      </dgm:t>
    </dgm:pt>
    <dgm:pt modelId="{8773DEC2-DBC0-4D48-886B-509736747B26}" type="pres">
      <dgm:prSet presAssocID="{3FB563B9-CF01-4BDA-8386-7AEE7C89C593}" presName="cycle" presStyleCnt="0">
        <dgm:presLayoutVars>
          <dgm:dir/>
          <dgm:resizeHandles val="exact"/>
        </dgm:presLayoutVars>
      </dgm:prSet>
      <dgm:spPr/>
    </dgm:pt>
    <dgm:pt modelId="{C5B485D2-FC9B-4B5D-B871-AAF5813F4776}" type="pres">
      <dgm:prSet presAssocID="{0B6598C0-BD00-497A-AD8F-0967FC16F4A0}" presName="node" presStyleLbl="node1" presStyleIdx="0" presStyleCnt="3" custScaleX="64116" custScaleY="69425" custRadScaleRad="116708" custRadScaleInc="-2343">
        <dgm:presLayoutVars>
          <dgm:bulletEnabled val="1"/>
        </dgm:presLayoutVars>
      </dgm:prSet>
      <dgm:spPr/>
    </dgm:pt>
    <dgm:pt modelId="{8F66BC5B-782C-44B2-962A-646435085F01}" type="pres">
      <dgm:prSet presAssocID="{9DE2ED21-ACD4-49CF-97CA-E576B4925694}" presName="sibTrans" presStyleLbl="sibTrans2D1" presStyleIdx="0" presStyleCnt="3" custAng="1763080" custScaleX="41181" custScaleY="60146" custLinFactNeighborX="-95988" custLinFactNeighborY="-33442"/>
      <dgm:spPr/>
    </dgm:pt>
    <dgm:pt modelId="{93398954-D19A-4AF5-9ED9-C5D5F93C8180}" type="pres">
      <dgm:prSet presAssocID="{9DE2ED21-ACD4-49CF-97CA-E576B4925694}" presName="connectorText" presStyleLbl="sibTrans2D1" presStyleIdx="0" presStyleCnt="3"/>
      <dgm:spPr/>
    </dgm:pt>
    <dgm:pt modelId="{531CA7D8-F674-41C5-B6B7-BA6CDFDA723C}" type="pres">
      <dgm:prSet presAssocID="{3DA76C5E-ABA5-4BFC-87A1-4052E7E249D1}" presName="node" presStyleLbl="node1" presStyleIdx="1" presStyleCnt="3" custScaleX="68479" custScaleY="69425" custRadScaleRad="92693" custRadScaleInc="-31020">
        <dgm:presLayoutVars>
          <dgm:bulletEnabled val="1"/>
        </dgm:presLayoutVars>
      </dgm:prSet>
      <dgm:spPr/>
    </dgm:pt>
    <dgm:pt modelId="{0A10B88F-A29A-4CDA-81C9-AE2B197745EA}" type="pres">
      <dgm:prSet presAssocID="{8FBA21E5-FCA3-447D-9EB3-5D3DBDC3C6EF}" presName="sibTrans" presStyleLbl="sibTrans2D1" presStyleIdx="1" presStyleCnt="3" custAng="2859613" custScaleX="56117" custScaleY="54221" custLinFactY="-1963" custLinFactNeighborX="77870" custLinFactNeighborY="-100000"/>
      <dgm:spPr/>
    </dgm:pt>
    <dgm:pt modelId="{88B8DA2A-CCA6-4D87-82A8-0EC618D8ADC1}" type="pres">
      <dgm:prSet presAssocID="{8FBA21E5-FCA3-447D-9EB3-5D3DBDC3C6EF}" presName="connectorText" presStyleLbl="sibTrans2D1" presStyleIdx="1" presStyleCnt="3"/>
      <dgm:spPr/>
    </dgm:pt>
    <dgm:pt modelId="{FB224F42-7946-4A47-9924-150A0D1C9DB2}" type="pres">
      <dgm:prSet presAssocID="{2F78974B-BF42-4853-B435-9775440D43A5}" presName="node" presStyleLbl="node1" presStyleIdx="2" presStyleCnt="3" custScaleX="64116" custScaleY="69425" custRadScaleRad="82972" custRadScaleInc="19093">
        <dgm:presLayoutVars>
          <dgm:bulletEnabled val="1"/>
        </dgm:presLayoutVars>
      </dgm:prSet>
      <dgm:spPr/>
    </dgm:pt>
    <dgm:pt modelId="{D6BDC4A8-ACA1-49F5-A942-7FC9FAF86C5D}" type="pres">
      <dgm:prSet presAssocID="{5D29C481-436B-4766-A01C-C68B6E895DA3}" presName="sibTrans" presStyleLbl="sibTrans2D1" presStyleIdx="2" presStyleCnt="3" custAng="1063771" custScaleX="57551" custScaleY="65070" custLinFactNeighborX="-2140" custLinFactNeighborY="80380"/>
      <dgm:spPr/>
    </dgm:pt>
    <dgm:pt modelId="{5D2A35D7-31F7-4F4D-899E-526CC3FE950E}" type="pres">
      <dgm:prSet presAssocID="{5D29C481-436B-4766-A01C-C68B6E895DA3}" presName="connectorText" presStyleLbl="sibTrans2D1" presStyleIdx="2" presStyleCnt="3"/>
      <dgm:spPr/>
    </dgm:pt>
  </dgm:ptLst>
  <dgm:cxnLst>
    <dgm:cxn modelId="{F505B81B-F53E-441A-99C2-11E33ACFB186}" type="presOf" srcId="{2F78974B-BF42-4853-B435-9775440D43A5}" destId="{FB224F42-7946-4A47-9924-150A0D1C9DB2}" srcOrd="0" destOrd="0" presId="urn:microsoft.com/office/officeart/2005/8/layout/cycle2"/>
    <dgm:cxn modelId="{2EBED81C-D642-43E3-95CF-BC9EFE3EDC05}" type="presOf" srcId="{9DE2ED21-ACD4-49CF-97CA-E576B4925694}" destId="{93398954-D19A-4AF5-9ED9-C5D5F93C8180}" srcOrd="1" destOrd="0" presId="urn:microsoft.com/office/officeart/2005/8/layout/cycle2"/>
    <dgm:cxn modelId="{B5A71739-892A-4FD5-A3F4-8956B639897E}" srcId="{3FB563B9-CF01-4BDA-8386-7AEE7C89C593}" destId="{2F78974B-BF42-4853-B435-9775440D43A5}" srcOrd="2" destOrd="0" parTransId="{D43CB6E5-674C-46C3-999F-F44C215AAB8A}" sibTransId="{5D29C481-436B-4766-A01C-C68B6E895DA3}"/>
    <dgm:cxn modelId="{4FB32055-55C5-4289-ABDA-75A026B8AD35}" srcId="{3FB563B9-CF01-4BDA-8386-7AEE7C89C593}" destId="{0B6598C0-BD00-497A-AD8F-0967FC16F4A0}" srcOrd="0" destOrd="0" parTransId="{5CB7CEC3-BE67-4623-8BCB-8D88509EBA15}" sibTransId="{9DE2ED21-ACD4-49CF-97CA-E576B4925694}"/>
    <dgm:cxn modelId="{EA139B7F-0BB0-43B6-8C57-566814ECDD5B}" type="presOf" srcId="{9DE2ED21-ACD4-49CF-97CA-E576B4925694}" destId="{8F66BC5B-782C-44B2-962A-646435085F01}" srcOrd="0" destOrd="0" presId="urn:microsoft.com/office/officeart/2005/8/layout/cycle2"/>
    <dgm:cxn modelId="{25373DA2-4BF0-41B3-A649-026495A38AD8}" srcId="{3FB563B9-CF01-4BDA-8386-7AEE7C89C593}" destId="{3DA76C5E-ABA5-4BFC-87A1-4052E7E249D1}" srcOrd="1" destOrd="0" parTransId="{89D22FC4-ED4E-41F5-9432-3DAF5585C993}" sibTransId="{8FBA21E5-FCA3-447D-9EB3-5D3DBDC3C6EF}"/>
    <dgm:cxn modelId="{0EAC01B4-98BB-496F-BB0A-3C2613DCD791}" type="presOf" srcId="{5D29C481-436B-4766-A01C-C68B6E895DA3}" destId="{D6BDC4A8-ACA1-49F5-A942-7FC9FAF86C5D}" srcOrd="0" destOrd="0" presId="urn:microsoft.com/office/officeart/2005/8/layout/cycle2"/>
    <dgm:cxn modelId="{C57338B4-4833-4BAC-9851-67ED9C4D0BAE}" type="presOf" srcId="{0B6598C0-BD00-497A-AD8F-0967FC16F4A0}" destId="{C5B485D2-FC9B-4B5D-B871-AAF5813F4776}" srcOrd="0" destOrd="0" presId="urn:microsoft.com/office/officeart/2005/8/layout/cycle2"/>
    <dgm:cxn modelId="{47325BB4-0BFB-4B8A-8BC3-31D4D29DFC33}" type="presOf" srcId="{3DA76C5E-ABA5-4BFC-87A1-4052E7E249D1}" destId="{531CA7D8-F674-41C5-B6B7-BA6CDFDA723C}" srcOrd="0" destOrd="0" presId="urn:microsoft.com/office/officeart/2005/8/layout/cycle2"/>
    <dgm:cxn modelId="{1092B1CE-00A5-4ACA-81B3-B46C26E982C6}" type="presOf" srcId="{3FB563B9-CF01-4BDA-8386-7AEE7C89C593}" destId="{8773DEC2-DBC0-4D48-886B-509736747B26}" srcOrd="0" destOrd="0" presId="urn:microsoft.com/office/officeart/2005/8/layout/cycle2"/>
    <dgm:cxn modelId="{72F559D0-A4E7-49A6-9202-71E16DD94B17}" type="presOf" srcId="{8FBA21E5-FCA3-447D-9EB3-5D3DBDC3C6EF}" destId="{88B8DA2A-CCA6-4D87-82A8-0EC618D8ADC1}" srcOrd="1" destOrd="0" presId="urn:microsoft.com/office/officeart/2005/8/layout/cycle2"/>
    <dgm:cxn modelId="{78A632DE-7126-4051-B0A4-0A1697206EDB}" type="presOf" srcId="{8FBA21E5-FCA3-447D-9EB3-5D3DBDC3C6EF}" destId="{0A10B88F-A29A-4CDA-81C9-AE2B197745EA}" srcOrd="0" destOrd="0" presId="urn:microsoft.com/office/officeart/2005/8/layout/cycle2"/>
    <dgm:cxn modelId="{D6789BE7-FC5A-4BD6-905D-22B9A1D3E3FB}" type="presOf" srcId="{5D29C481-436B-4766-A01C-C68B6E895DA3}" destId="{5D2A35D7-31F7-4F4D-899E-526CC3FE950E}" srcOrd="1" destOrd="0" presId="urn:microsoft.com/office/officeart/2005/8/layout/cycle2"/>
    <dgm:cxn modelId="{06FDB77F-D713-4D7B-BADC-0DA5FE150EDF}" type="presParOf" srcId="{8773DEC2-DBC0-4D48-886B-509736747B26}" destId="{C5B485D2-FC9B-4B5D-B871-AAF5813F4776}" srcOrd="0" destOrd="0" presId="urn:microsoft.com/office/officeart/2005/8/layout/cycle2"/>
    <dgm:cxn modelId="{A3011A93-1F83-4B24-ADB1-064AF63E3CDF}" type="presParOf" srcId="{8773DEC2-DBC0-4D48-886B-509736747B26}" destId="{8F66BC5B-782C-44B2-962A-646435085F01}" srcOrd="1" destOrd="0" presId="urn:microsoft.com/office/officeart/2005/8/layout/cycle2"/>
    <dgm:cxn modelId="{5931B1B4-3A38-4A55-9020-095CA46F9B79}" type="presParOf" srcId="{8F66BC5B-782C-44B2-962A-646435085F01}" destId="{93398954-D19A-4AF5-9ED9-C5D5F93C8180}" srcOrd="0" destOrd="0" presId="urn:microsoft.com/office/officeart/2005/8/layout/cycle2"/>
    <dgm:cxn modelId="{D18268E9-A41E-44FF-B046-0100C50ECDF4}" type="presParOf" srcId="{8773DEC2-DBC0-4D48-886B-509736747B26}" destId="{531CA7D8-F674-41C5-B6B7-BA6CDFDA723C}" srcOrd="2" destOrd="0" presId="urn:microsoft.com/office/officeart/2005/8/layout/cycle2"/>
    <dgm:cxn modelId="{2D9528A6-804C-49DB-B98A-115B139CE2CF}" type="presParOf" srcId="{8773DEC2-DBC0-4D48-886B-509736747B26}" destId="{0A10B88F-A29A-4CDA-81C9-AE2B197745EA}" srcOrd="3" destOrd="0" presId="urn:microsoft.com/office/officeart/2005/8/layout/cycle2"/>
    <dgm:cxn modelId="{1CC20B49-206F-48C4-BAE4-6E6639FEB915}" type="presParOf" srcId="{0A10B88F-A29A-4CDA-81C9-AE2B197745EA}" destId="{88B8DA2A-CCA6-4D87-82A8-0EC618D8ADC1}" srcOrd="0" destOrd="0" presId="urn:microsoft.com/office/officeart/2005/8/layout/cycle2"/>
    <dgm:cxn modelId="{31BFDC94-C5A6-4FB6-AF60-9C19E0EA77B1}" type="presParOf" srcId="{8773DEC2-DBC0-4D48-886B-509736747B26}" destId="{FB224F42-7946-4A47-9924-150A0D1C9DB2}" srcOrd="4" destOrd="0" presId="urn:microsoft.com/office/officeart/2005/8/layout/cycle2"/>
    <dgm:cxn modelId="{85C26EF7-AF3B-4191-B879-0B1E8DACC0A8}" type="presParOf" srcId="{8773DEC2-DBC0-4D48-886B-509736747B26}" destId="{D6BDC4A8-ACA1-49F5-A942-7FC9FAF86C5D}" srcOrd="5" destOrd="0" presId="urn:microsoft.com/office/officeart/2005/8/layout/cycle2"/>
    <dgm:cxn modelId="{06FEF99C-8D61-42E9-999F-1E952598D446}" type="presParOf" srcId="{D6BDC4A8-ACA1-49F5-A942-7FC9FAF86C5D}" destId="{5D2A35D7-31F7-4F4D-899E-526CC3FE95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81702-0DA5-4E00-8A0D-4C6D25918432}">
      <dsp:nvSpPr>
        <dsp:cNvPr id="0" name=""/>
        <dsp:cNvSpPr/>
      </dsp:nvSpPr>
      <dsp:spPr>
        <a:xfrm>
          <a:off x="1966335" y="1508"/>
          <a:ext cx="898114" cy="887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Healthy Snacks offered </a:t>
          </a:r>
          <a:endParaRPr lang="en-IN" sz="1000" kern="1200" dirty="0">
            <a:solidFill>
              <a:schemeClr val="tx1"/>
            </a:solidFill>
          </a:endParaRPr>
        </a:p>
      </dsp:txBody>
      <dsp:txXfrm>
        <a:off x="2097861" y="131438"/>
        <a:ext cx="635062" cy="627359"/>
      </dsp:txXfrm>
    </dsp:sp>
    <dsp:sp modelId="{044990C4-786E-4997-9EA0-084F97D70938}">
      <dsp:nvSpPr>
        <dsp:cNvPr id="0" name=""/>
        <dsp:cNvSpPr/>
      </dsp:nvSpPr>
      <dsp:spPr>
        <a:xfrm rot="15054717">
          <a:off x="2443821" y="909858"/>
          <a:ext cx="293954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>
        <a:off x="2502333" y="1011414"/>
        <a:ext cx="205768" cy="179662"/>
      </dsp:txXfrm>
    </dsp:sp>
    <dsp:sp modelId="{06A0C05F-0B4E-4FD1-AC0C-20007DF759C5}">
      <dsp:nvSpPr>
        <dsp:cNvPr id="0" name=""/>
        <dsp:cNvSpPr/>
      </dsp:nvSpPr>
      <dsp:spPr>
        <a:xfrm>
          <a:off x="3353758" y="429774"/>
          <a:ext cx="887219" cy="887219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1"/>
              </a:solidFill>
            </a:rPr>
            <a:t>Monthly Award function</a:t>
          </a:r>
          <a:endParaRPr lang="en-IN" sz="1100" kern="1200" dirty="0"/>
        </a:p>
      </dsp:txBody>
      <dsp:txXfrm>
        <a:off x="3483688" y="559704"/>
        <a:ext cx="627359" cy="627359"/>
      </dsp:txXfrm>
    </dsp:sp>
    <dsp:sp modelId="{D768C258-0065-444A-BCA2-B4A0930059D4}">
      <dsp:nvSpPr>
        <dsp:cNvPr id="0" name=""/>
        <dsp:cNvSpPr/>
      </dsp:nvSpPr>
      <dsp:spPr>
        <a:xfrm rot="19620592">
          <a:off x="3168627" y="1229207"/>
          <a:ext cx="343769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>
        <a:off x="3175869" y="1313550"/>
        <a:ext cx="253938" cy="179662"/>
      </dsp:txXfrm>
    </dsp:sp>
    <dsp:sp modelId="{AC0991F0-F5B5-442B-B6AC-0F89F9C97751}">
      <dsp:nvSpPr>
        <dsp:cNvPr id="0" name=""/>
        <dsp:cNvSpPr/>
      </dsp:nvSpPr>
      <dsp:spPr>
        <a:xfrm>
          <a:off x="3697913" y="1926559"/>
          <a:ext cx="887219" cy="88721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>
              <a:solidFill>
                <a:schemeClr val="tx1"/>
              </a:solidFill>
            </a:rPr>
            <a:t>Subsidised Hostel rent</a:t>
          </a:r>
          <a:endParaRPr lang="en-IN" sz="1000" kern="1200" dirty="0"/>
        </a:p>
      </dsp:txBody>
      <dsp:txXfrm>
        <a:off x="3827843" y="2056489"/>
        <a:ext cx="627359" cy="627359"/>
      </dsp:txXfrm>
    </dsp:sp>
    <dsp:sp modelId="{F25856E5-1F6B-44F0-A991-AF3D8A822246}">
      <dsp:nvSpPr>
        <dsp:cNvPr id="0" name=""/>
        <dsp:cNvSpPr/>
      </dsp:nvSpPr>
      <dsp:spPr>
        <a:xfrm rot="1487886">
          <a:off x="3090657" y="1978705"/>
          <a:ext cx="299071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10800000">
        <a:off x="3094794" y="2019777"/>
        <a:ext cx="209350" cy="179662"/>
      </dsp:txXfrm>
    </dsp:sp>
    <dsp:sp modelId="{A772A01C-B58F-408E-8897-6FD69F2178E9}">
      <dsp:nvSpPr>
        <dsp:cNvPr id="0" name=""/>
        <dsp:cNvSpPr/>
      </dsp:nvSpPr>
      <dsp:spPr>
        <a:xfrm>
          <a:off x="2637352" y="2917559"/>
          <a:ext cx="887219" cy="88721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Attendance Incentives</a:t>
          </a:r>
          <a:endParaRPr lang="en-IN" sz="1000" kern="1200" dirty="0">
            <a:solidFill>
              <a:schemeClr val="tx1"/>
            </a:solidFill>
          </a:endParaRPr>
        </a:p>
      </dsp:txBody>
      <dsp:txXfrm>
        <a:off x="2767282" y="3047489"/>
        <a:ext cx="627359" cy="627359"/>
      </dsp:txXfrm>
    </dsp:sp>
    <dsp:sp modelId="{B1D04B5D-050B-46C6-B7BC-1EBC7F638B54}">
      <dsp:nvSpPr>
        <dsp:cNvPr id="0" name=""/>
        <dsp:cNvSpPr/>
      </dsp:nvSpPr>
      <dsp:spPr>
        <a:xfrm rot="4413745">
          <a:off x="2447160" y="2410631"/>
          <a:ext cx="235277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 dirty="0"/>
        </a:p>
      </dsp:txBody>
      <dsp:txXfrm rot="10800000">
        <a:off x="2472465" y="2436669"/>
        <a:ext cx="164694" cy="179662"/>
      </dsp:txXfrm>
    </dsp:sp>
    <dsp:sp modelId="{C5B485D2-FC9B-4B5D-B871-AAF5813F4776}">
      <dsp:nvSpPr>
        <dsp:cNvPr id="0" name=""/>
        <dsp:cNvSpPr/>
      </dsp:nvSpPr>
      <dsp:spPr>
        <a:xfrm>
          <a:off x="1306213" y="2917559"/>
          <a:ext cx="887219" cy="88721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Medical Facility</a:t>
          </a:r>
          <a:endParaRPr lang="en-IN" sz="1100" kern="1200" dirty="0">
            <a:solidFill>
              <a:schemeClr val="tx1"/>
            </a:solidFill>
          </a:endParaRPr>
        </a:p>
      </dsp:txBody>
      <dsp:txXfrm>
        <a:off x="1436143" y="3047489"/>
        <a:ext cx="627359" cy="627359"/>
      </dsp:txXfrm>
    </dsp:sp>
    <dsp:sp modelId="{8F66BC5B-782C-44B2-962A-646435085F01}">
      <dsp:nvSpPr>
        <dsp:cNvPr id="0" name=""/>
        <dsp:cNvSpPr/>
      </dsp:nvSpPr>
      <dsp:spPr>
        <a:xfrm rot="7364574">
          <a:off x="1733284" y="2210264"/>
          <a:ext cx="229428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 rot="10800000">
        <a:off x="1786312" y="2241205"/>
        <a:ext cx="160600" cy="179662"/>
      </dsp:txXfrm>
    </dsp:sp>
    <dsp:sp modelId="{531CA7D8-F674-41C5-B6B7-BA6CDFDA723C}">
      <dsp:nvSpPr>
        <dsp:cNvPr id="0" name=""/>
        <dsp:cNvSpPr/>
      </dsp:nvSpPr>
      <dsp:spPr>
        <a:xfrm>
          <a:off x="446074" y="1876832"/>
          <a:ext cx="947595" cy="887219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Daily incentives based on performances</a:t>
          </a:r>
          <a:endParaRPr lang="en-IN" sz="9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584846" y="2006762"/>
        <a:ext cx="670051" cy="627359"/>
      </dsp:txXfrm>
    </dsp:sp>
    <dsp:sp modelId="{0A10B88F-A29A-4CDA-81C9-AE2B197745EA}">
      <dsp:nvSpPr>
        <dsp:cNvPr id="0" name=""/>
        <dsp:cNvSpPr/>
      </dsp:nvSpPr>
      <dsp:spPr>
        <a:xfrm rot="9771429">
          <a:off x="1542182" y="1700677"/>
          <a:ext cx="234555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>
        <a:off x="1610985" y="1750194"/>
        <a:ext cx="164189" cy="179662"/>
      </dsp:txXfrm>
    </dsp:sp>
    <dsp:sp modelId="{0279EF9B-34F6-4084-9600-3E6C43E8CDDD}">
      <dsp:nvSpPr>
        <dsp:cNvPr id="0" name=""/>
        <dsp:cNvSpPr/>
      </dsp:nvSpPr>
      <dsp:spPr>
        <a:xfrm>
          <a:off x="772468" y="579068"/>
          <a:ext cx="887219" cy="88721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0" kern="1200" dirty="0">
              <a:solidFill>
                <a:schemeClr val="tx1"/>
              </a:solidFill>
            </a:rPr>
            <a:t>Subsidised Food</a:t>
          </a:r>
          <a:endParaRPr lang="en-IN" sz="1050" b="0" kern="1200" dirty="0">
            <a:solidFill>
              <a:schemeClr val="tx1"/>
            </a:solidFill>
          </a:endParaRPr>
        </a:p>
      </dsp:txBody>
      <dsp:txXfrm>
        <a:off x="902398" y="708998"/>
        <a:ext cx="627359" cy="627359"/>
      </dsp:txXfrm>
    </dsp:sp>
    <dsp:sp modelId="{63C40F1F-83DD-44E2-B162-D2E772BBEA08}">
      <dsp:nvSpPr>
        <dsp:cNvPr id="0" name=""/>
        <dsp:cNvSpPr/>
      </dsp:nvSpPr>
      <dsp:spPr>
        <a:xfrm rot="12957601">
          <a:off x="1653663" y="1069856"/>
          <a:ext cx="232941" cy="299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>
        <a:off x="1716886" y="1150261"/>
        <a:ext cx="163059" cy="17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85D2-FC9B-4B5D-B871-AAF5813F4776}">
      <dsp:nvSpPr>
        <dsp:cNvPr id="0" name=""/>
        <dsp:cNvSpPr/>
      </dsp:nvSpPr>
      <dsp:spPr>
        <a:xfrm>
          <a:off x="1959123" y="140553"/>
          <a:ext cx="1061051" cy="114891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1"/>
              </a:solidFill>
            </a:rPr>
            <a:t>Enhanced Food reqmts to meet global stds</a:t>
          </a:r>
          <a:endParaRPr lang="en-IN" sz="1100" kern="1200" dirty="0">
            <a:solidFill>
              <a:schemeClr val="tx1"/>
            </a:solidFill>
          </a:endParaRPr>
        </a:p>
      </dsp:txBody>
      <dsp:txXfrm>
        <a:off x="2114510" y="308807"/>
        <a:ext cx="750277" cy="812402"/>
      </dsp:txXfrm>
    </dsp:sp>
    <dsp:sp modelId="{8F66BC5B-782C-44B2-962A-646435085F01}">
      <dsp:nvSpPr>
        <dsp:cNvPr id="0" name=""/>
        <dsp:cNvSpPr/>
      </dsp:nvSpPr>
      <dsp:spPr>
        <a:xfrm rot="5076436">
          <a:off x="2390250" y="1307670"/>
          <a:ext cx="267518" cy="33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>
        <a:off x="2426606" y="1334906"/>
        <a:ext cx="187263" cy="201559"/>
      </dsp:txXfrm>
    </dsp:sp>
    <dsp:sp modelId="{531CA7D8-F674-41C5-B6B7-BA6CDFDA723C}">
      <dsp:nvSpPr>
        <dsp:cNvPr id="0" name=""/>
        <dsp:cNvSpPr/>
      </dsp:nvSpPr>
      <dsp:spPr>
        <a:xfrm>
          <a:off x="3267173" y="2076161"/>
          <a:ext cx="1133254" cy="114891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Educational assistance for employee’s children</a:t>
          </a:r>
          <a:endParaRPr lang="en-IN" sz="10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>
        <a:off x="3433134" y="2244415"/>
        <a:ext cx="801332" cy="812402"/>
      </dsp:txXfrm>
    </dsp:sp>
    <dsp:sp modelId="{0A10B88F-A29A-4CDA-81C9-AE2B197745EA}">
      <dsp:nvSpPr>
        <dsp:cNvPr id="0" name=""/>
        <dsp:cNvSpPr/>
      </dsp:nvSpPr>
      <dsp:spPr>
        <a:xfrm rot="13495777">
          <a:off x="2973131" y="1987586"/>
          <a:ext cx="397553" cy="302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 rot="10800000">
        <a:off x="3050717" y="2080235"/>
        <a:ext cx="306702" cy="181702"/>
      </dsp:txXfrm>
    </dsp:sp>
    <dsp:sp modelId="{FB224F42-7946-4A47-9924-150A0D1C9DB2}">
      <dsp:nvSpPr>
        <dsp:cNvPr id="0" name=""/>
        <dsp:cNvSpPr/>
      </dsp:nvSpPr>
      <dsp:spPr>
        <a:xfrm>
          <a:off x="872105" y="2192114"/>
          <a:ext cx="1061051" cy="11489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tx1"/>
              </a:solidFill>
            </a:rPr>
            <a:t>Medical Insurance</a:t>
          </a:r>
          <a:endParaRPr lang="en-IN" sz="1100" kern="1200" dirty="0">
            <a:solidFill>
              <a:schemeClr val="tx1"/>
            </a:solidFill>
          </a:endParaRPr>
        </a:p>
      </dsp:txBody>
      <dsp:txXfrm>
        <a:off x="1027492" y="2360368"/>
        <a:ext cx="750277" cy="812402"/>
      </dsp:txXfrm>
    </dsp:sp>
    <dsp:sp modelId="{D6BDC4A8-ACA1-49F5-A942-7FC9FAF86C5D}">
      <dsp:nvSpPr>
        <dsp:cNvPr id="0" name=""/>
        <dsp:cNvSpPr/>
      </dsp:nvSpPr>
      <dsp:spPr>
        <a:xfrm rot="18938782">
          <a:off x="1742122" y="2023841"/>
          <a:ext cx="364181" cy="363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00" kern="1200" dirty="0"/>
        </a:p>
      </dsp:txBody>
      <dsp:txXfrm>
        <a:off x="1757657" y="2134639"/>
        <a:ext cx="255151" cy="218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Rev. No.:</a:t>
            </a:r>
          </a:p>
          <a:p>
            <a:r>
              <a:rPr lang="en-US" dirty="0"/>
              <a:t>Rev. Date: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01-10-2022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338C-506A-4C67-9888-9C39AD22F5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F301A-C3EE-4F12-BF53-AFE97ECF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65" y="9344"/>
            <a:ext cx="705135" cy="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4338C-506A-4C67-9888-9C39AD22F5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4338C-506A-4C67-9888-9C39AD22F5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4338C-506A-4C67-9888-9C39AD22F5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B7CD-4203-438B-97DA-CAB623C2BF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2FBD-3F2A-42F4-A527-C4BAADB12D4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A337-5286-4BE5-B20A-D9DB1321ED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C783B-BE2C-4448-A952-6D76FE7A97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65" y="0"/>
            <a:ext cx="705135" cy="447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FAE9AF-50AA-41FF-8BD2-99207CD93122}"/>
              </a:ext>
            </a:extLst>
          </p:cNvPr>
          <p:cNvSpPr txBox="1"/>
          <p:nvPr userDrawn="1"/>
        </p:nvSpPr>
        <p:spPr>
          <a:xfrm>
            <a:off x="7280625" y="-13809"/>
            <a:ext cx="1634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Rev. No. 6</a:t>
            </a:r>
          </a:p>
          <a:p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Rev. date: 26-05-22</a:t>
            </a:r>
            <a:endParaRPr lang="en-IN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eeramengg.co.in/" TargetMode="External"/><Relationship Id="rId2" Type="http://schemas.openxmlformats.org/officeDocument/2006/relationships/hyperlink" Target="mailto:mktg@sreeramengg.co.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04AA-F426-4305-B44C-B8817BCCD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55" y="1336265"/>
            <a:ext cx="7772400" cy="9144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SREERAM ENGINEERING WORKS</a:t>
            </a:r>
            <a:endParaRPr lang="en-IN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94FEA-2F99-4E82-8417-67881EE3A8B8}"/>
              </a:ext>
            </a:extLst>
          </p:cNvPr>
          <p:cNvSpPr txBox="1"/>
          <p:nvPr/>
        </p:nvSpPr>
        <p:spPr>
          <a:xfrm>
            <a:off x="327074" y="731636"/>
            <a:ext cx="427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Company Profile</a:t>
            </a:r>
            <a:endParaRPr lang="en-IN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6068F-1864-4899-B798-8F3390CC8F71}"/>
              </a:ext>
            </a:extLst>
          </p:cNvPr>
          <p:cNvSpPr txBox="1"/>
          <p:nvPr/>
        </p:nvSpPr>
        <p:spPr>
          <a:xfrm>
            <a:off x="838200" y="2250665"/>
            <a:ext cx="5673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Address: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183-C, Athipalayam Road,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Near GKD Matriculation School,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Periyanaickenpalayam,			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Coimbatore-641020.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itchFamily="2" charset="-79"/>
              </a:rPr>
              <a:t>                   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David" pitchFamily="34" charset="-79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Ph. No   : 97152-16494 ; 98657-16494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Email Id 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mktg@sreeramengg.co.in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David" pitchFamily="34" charset="-79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Website 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www.sreeramengg.co.in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David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69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DDDF-A99D-4ED4-80A2-8FC77BB7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3581402" cy="38100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INSPECTION FACILITIES</a:t>
            </a:r>
            <a:endParaRPr lang="en-IN" sz="2400" dirty="0">
              <a:solidFill>
                <a:srgbClr val="1006D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A76774-199A-4AC6-8B3A-DA7D9C5A2B4E}"/>
              </a:ext>
            </a:extLst>
          </p:cNvPr>
          <p:cNvGrpSpPr/>
          <p:nvPr/>
        </p:nvGrpSpPr>
        <p:grpSpPr>
          <a:xfrm>
            <a:off x="324934" y="506782"/>
            <a:ext cx="2723066" cy="3227017"/>
            <a:chOff x="324934" y="788737"/>
            <a:chExt cx="3338732" cy="46216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D9CF5E-8640-492A-8ABD-C3D699947059}"/>
                </a:ext>
              </a:extLst>
            </p:cNvPr>
            <p:cNvSpPr txBox="1"/>
            <p:nvPr/>
          </p:nvSpPr>
          <p:spPr>
            <a:xfrm>
              <a:off x="324934" y="4749224"/>
              <a:ext cx="3338732" cy="66118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 eaLnBrk="1" hangingPunct="1">
                <a:buClr>
                  <a:srgbClr val="7030A0"/>
                </a:buClr>
                <a:buSzPct val="100000"/>
                <a:defRPr/>
              </a:pPr>
              <a:r>
                <a:rPr lang="en-US" sz="1200" dirty="0">
                  <a:cs typeface="+mn-cs"/>
                </a:rPr>
                <a:t>CMM </a:t>
              </a:r>
              <a:r>
                <a:rPr lang="en-US" sz="1200" dirty="0"/>
                <a:t>Brown &amp; Sharpe Global series </a:t>
              </a:r>
              <a:r>
                <a:rPr lang="en-US" sz="1200" dirty="0">
                  <a:cs typeface="+mn-cs"/>
                </a:rPr>
                <a:t>Size 1500 x 900 x 800mm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B61361-BB10-4310-B610-4FFCEDE5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934" y="788737"/>
              <a:ext cx="3286946" cy="379290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BD963-342C-44CF-9A6D-A742338881AD}"/>
              </a:ext>
            </a:extLst>
          </p:cNvPr>
          <p:cNvGrpSpPr/>
          <p:nvPr/>
        </p:nvGrpSpPr>
        <p:grpSpPr>
          <a:xfrm>
            <a:off x="3810001" y="506784"/>
            <a:ext cx="2895599" cy="3024238"/>
            <a:chOff x="5506448" y="785851"/>
            <a:chExt cx="2427300" cy="41354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1E2785-1448-45EE-A0FE-5539C45B2BD7}"/>
                </a:ext>
              </a:extLst>
            </p:cNvPr>
            <p:cNvSpPr txBox="1"/>
            <p:nvPr/>
          </p:nvSpPr>
          <p:spPr>
            <a:xfrm>
              <a:off x="5506448" y="4500414"/>
              <a:ext cx="2427300" cy="420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cs typeface="Times New Roman" pitchFamily="18" charset="0"/>
                </a:rPr>
                <a:t>2D-Height Gauge (Range: 0-600 mm)</a:t>
              </a:r>
              <a:endParaRPr lang="en-IN" sz="1400" dirty="0">
                <a:cs typeface="Times New Roman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33D3BD-E553-4FCD-AA09-641A25A2D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4765" y="785851"/>
              <a:ext cx="1608076" cy="3449324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BB5129C-4087-48EF-9BAD-2A2A49AB7911}"/>
              </a:ext>
            </a:extLst>
          </p:cNvPr>
          <p:cNvSpPr txBox="1">
            <a:spLocks/>
          </p:cNvSpPr>
          <p:nvPr/>
        </p:nvSpPr>
        <p:spPr>
          <a:xfrm>
            <a:off x="222738" y="3810000"/>
            <a:ext cx="3733801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TESTING FACILITIES</a:t>
            </a:r>
            <a:endParaRPr lang="en-IN" sz="2400" dirty="0">
              <a:solidFill>
                <a:srgbClr val="1006D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0190E-66DA-4808-AC9D-F455680FF91C}"/>
              </a:ext>
            </a:extLst>
          </p:cNvPr>
          <p:cNvSpPr txBox="1"/>
          <p:nvPr/>
        </p:nvSpPr>
        <p:spPr>
          <a:xfrm>
            <a:off x="347208" y="6469998"/>
            <a:ext cx="3556219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>
                <a:cs typeface="+mn-cs"/>
              </a:rPr>
              <a:t>Millipore Testing Arrangement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674D16-1B72-4638-A70E-D099FC7E2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2" y="4256788"/>
            <a:ext cx="3677576" cy="21897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61ED48-7D48-4495-9BAD-6AEFB25B5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5" y="4277890"/>
            <a:ext cx="1552436" cy="21897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9B2A17-434B-47B4-8222-87177A8DE031}"/>
              </a:ext>
            </a:extLst>
          </p:cNvPr>
          <p:cNvSpPr txBox="1"/>
          <p:nvPr/>
        </p:nvSpPr>
        <p:spPr>
          <a:xfrm>
            <a:off x="4276865" y="6489170"/>
            <a:ext cx="2514600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>
                <a:cs typeface="+mn-cs"/>
              </a:rPr>
              <a:t>Leak Testing Arrangement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B5A21-914A-42BF-8B0E-FCA199CD4236}"/>
              </a:ext>
            </a:extLst>
          </p:cNvPr>
          <p:cNvSpPr txBox="1"/>
          <p:nvPr/>
        </p:nvSpPr>
        <p:spPr>
          <a:xfrm>
            <a:off x="7162558" y="6461881"/>
            <a:ext cx="15524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/>
              <a:t>Hardness Tester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F6B78-CF9C-472D-A564-F91A649CB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861" y="4175609"/>
            <a:ext cx="1391830" cy="22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8E5F9-29FB-4876-AAC9-36BD57912409}"/>
              </a:ext>
            </a:extLst>
          </p:cNvPr>
          <p:cNvSpPr txBox="1"/>
          <p:nvPr/>
        </p:nvSpPr>
        <p:spPr>
          <a:xfrm>
            <a:off x="530258" y="365760"/>
            <a:ext cx="8074057" cy="120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ORGANIZATION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308B1-4788-419E-83C3-EF2A7231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4000" cy="33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19D6E4F-536B-4F24-94F8-91B7B2DA194F}"/>
              </a:ext>
            </a:extLst>
          </p:cNvPr>
          <p:cNvSpPr txBox="1"/>
          <p:nvPr/>
        </p:nvSpPr>
        <p:spPr>
          <a:xfrm>
            <a:off x="9378" y="0"/>
            <a:ext cx="379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006D4"/>
                </a:solidFill>
              </a:rPr>
              <a:t>PROCESS FLOW CHART-NPD</a:t>
            </a:r>
            <a:endParaRPr lang="en-IN" sz="2400" b="1" dirty="0">
              <a:solidFill>
                <a:srgbClr val="1006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E73F7-18E7-4F01-9FA6-D6EC5A97DE0C}"/>
              </a:ext>
            </a:extLst>
          </p:cNvPr>
          <p:cNvSpPr/>
          <p:nvPr/>
        </p:nvSpPr>
        <p:spPr>
          <a:xfrm>
            <a:off x="3840615" y="1381125"/>
            <a:ext cx="1476375" cy="32385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dirty="0">
                <a:solidFill>
                  <a:srgbClr val="0000CC"/>
                </a:solidFill>
                <a:latin typeface="+mn-lt"/>
              </a:rPr>
              <a:t>RFQ</a:t>
            </a:r>
            <a:r>
              <a:rPr lang="en-IN" sz="1400" baseline="0" dirty="0">
                <a:solidFill>
                  <a:srgbClr val="0000CC"/>
                </a:solidFill>
                <a:latin typeface="+mn-lt"/>
              </a:rPr>
              <a:t> Register</a:t>
            </a:r>
            <a:endParaRPr lang="en-IN" sz="1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D0AEB-CAC9-4E7D-8B83-909FB67A72C9}"/>
              </a:ext>
            </a:extLst>
          </p:cNvPr>
          <p:cNvSpPr/>
          <p:nvPr/>
        </p:nvSpPr>
        <p:spPr>
          <a:xfrm>
            <a:off x="3812040" y="1941740"/>
            <a:ext cx="1513114" cy="32385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>
                <a:solidFill>
                  <a:srgbClr val="0000CC"/>
                </a:solidFill>
                <a:latin typeface="+mn-lt"/>
              </a:rPr>
              <a:t>Feasibility Study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9AD76-C0EC-424A-8650-61AEC15ED743}"/>
              </a:ext>
            </a:extLst>
          </p:cNvPr>
          <p:cNvSpPr/>
          <p:nvPr/>
        </p:nvSpPr>
        <p:spPr>
          <a:xfrm>
            <a:off x="2135640" y="3233057"/>
            <a:ext cx="2224088" cy="48577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dirty="0">
                <a:solidFill>
                  <a:srgbClr val="0000CC"/>
                </a:solidFill>
                <a:latin typeface="+mn-lt"/>
              </a:rPr>
              <a:t>Quotation sharing to customer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6358E-2438-4440-B89D-EEAB0E2908F1}"/>
              </a:ext>
            </a:extLst>
          </p:cNvPr>
          <p:cNvSpPr/>
          <p:nvPr/>
        </p:nvSpPr>
        <p:spPr>
          <a:xfrm>
            <a:off x="2135640" y="3917497"/>
            <a:ext cx="2230891" cy="28710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dirty="0">
                <a:solidFill>
                  <a:srgbClr val="0000CC"/>
                </a:solidFill>
                <a:latin typeface="+mn-lt"/>
              </a:rPr>
              <a:t>PO receipt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8E278-DD34-47C8-AD59-64C916E0D455}"/>
              </a:ext>
            </a:extLst>
          </p:cNvPr>
          <p:cNvSpPr/>
          <p:nvPr/>
        </p:nvSpPr>
        <p:spPr>
          <a:xfrm>
            <a:off x="2133600" y="4386563"/>
            <a:ext cx="2211840" cy="52425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dirty="0">
                <a:solidFill>
                  <a:srgbClr val="0000CC"/>
                </a:solidFill>
                <a:latin typeface="+mn-lt"/>
              </a:rPr>
              <a:t>Technical sign-off with Customer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C7413-8865-4769-9FDF-D38211B9252B}"/>
              </a:ext>
            </a:extLst>
          </p:cNvPr>
          <p:cNvSpPr/>
          <p:nvPr/>
        </p:nvSpPr>
        <p:spPr>
          <a:xfrm>
            <a:off x="2135640" y="5110843"/>
            <a:ext cx="2224088" cy="31840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>
                <a:solidFill>
                  <a:srgbClr val="0000CC"/>
                </a:solidFill>
                <a:latin typeface="+mn-lt"/>
              </a:rPr>
              <a:t>Tming Plan Preparation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6A136-8C17-4088-AD6A-E5E3A615D09E}"/>
              </a:ext>
            </a:extLst>
          </p:cNvPr>
          <p:cNvSpPr/>
          <p:nvPr/>
        </p:nvSpPr>
        <p:spPr>
          <a:xfrm>
            <a:off x="2135640" y="5625194"/>
            <a:ext cx="2230890" cy="29527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>
                <a:solidFill>
                  <a:srgbClr val="0000CC"/>
                </a:solidFill>
                <a:latin typeface="+mn-lt"/>
              </a:rPr>
              <a:t>Development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2A8F2E9B-BFDA-4DBA-A0C7-959A2FA2ACF5}"/>
              </a:ext>
            </a:extLst>
          </p:cNvPr>
          <p:cNvSpPr/>
          <p:nvPr/>
        </p:nvSpPr>
        <p:spPr>
          <a:xfrm>
            <a:off x="3745364" y="685800"/>
            <a:ext cx="1647826" cy="500743"/>
          </a:xfrm>
          <a:prstGeom prst="flowChartTerminator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dirty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Receipt of RFQ</a:t>
            </a:r>
            <a:endParaRPr lang="en-IN" sz="1600" dirty="0">
              <a:solidFill>
                <a:srgbClr val="0000CC"/>
              </a:solidFill>
              <a:effectLst/>
            </a:endParaRPr>
          </a:p>
          <a:p>
            <a:pPr algn="l"/>
            <a:endParaRPr lang="en-IN" sz="1100" dirty="0"/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D1FEA40A-F983-466A-8ABA-227B839F7222}"/>
              </a:ext>
            </a:extLst>
          </p:cNvPr>
          <p:cNvSpPr/>
          <p:nvPr/>
        </p:nvSpPr>
        <p:spPr>
          <a:xfrm>
            <a:off x="2606567" y="2582637"/>
            <a:ext cx="1313090" cy="408214"/>
          </a:xfrm>
          <a:prstGeom prst="flowChartDecision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b="0" dirty="0">
                <a:solidFill>
                  <a:schemeClr val="tx1"/>
                </a:solidFill>
              </a:rPr>
              <a:t>If 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72F45E-D88C-4F2C-A0BA-53F28D0D959B}"/>
              </a:ext>
            </a:extLst>
          </p:cNvPr>
          <p:cNvSpPr/>
          <p:nvPr/>
        </p:nvSpPr>
        <p:spPr>
          <a:xfrm>
            <a:off x="4878840" y="3184072"/>
            <a:ext cx="2282064" cy="48849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>
                <a:solidFill>
                  <a:srgbClr val="0000CC"/>
                </a:solidFill>
                <a:latin typeface="+mn-lt"/>
              </a:rPr>
              <a:t>Mail</a:t>
            </a:r>
            <a:r>
              <a:rPr lang="en-IN" sz="1400" baseline="0">
                <a:solidFill>
                  <a:srgbClr val="0000CC"/>
                </a:solidFill>
                <a:latin typeface="+mn-lt"/>
              </a:rPr>
              <a:t> Comunication to Customer</a:t>
            </a:r>
            <a:endParaRPr lang="en-IN" sz="140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73CC4971-2CFC-4125-A082-7E3CCA027C49}"/>
              </a:ext>
            </a:extLst>
          </p:cNvPr>
          <p:cNvSpPr/>
          <p:nvPr/>
        </p:nvSpPr>
        <p:spPr>
          <a:xfrm>
            <a:off x="5156425" y="2563586"/>
            <a:ext cx="1703615" cy="413657"/>
          </a:xfrm>
          <a:prstGeom prst="flowChartDecisi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b="0">
                <a:solidFill>
                  <a:schemeClr val="tx1"/>
                </a:solidFill>
              </a:rPr>
              <a:t>If Not ok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BEF41CB-C3E1-4EDC-90AD-ED7B6E4B2286}"/>
              </a:ext>
            </a:extLst>
          </p:cNvPr>
          <p:cNvSpPr/>
          <p:nvPr/>
        </p:nvSpPr>
        <p:spPr>
          <a:xfrm>
            <a:off x="2133600" y="6172200"/>
            <a:ext cx="2230890" cy="405493"/>
          </a:xfrm>
          <a:prstGeom prst="flowChartTerminator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en-IN" sz="1400" baseline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40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endParaRPr lang="en-IN" sz="1400">
              <a:solidFill>
                <a:srgbClr val="0000CC"/>
              </a:solidFill>
              <a:effectLst/>
            </a:endParaRPr>
          </a:p>
          <a:p>
            <a:pPr algn="ctr"/>
            <a:endParaRPr lang="en-IN" sz="1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9AAA23-3B9F-4685-A338-A47801730BC6}"/>
              </a:ext>
            </a:extLst>
          </p:cNvPr>
          <p:cNvCxnSpPr>
            <a:stCxn id="13" idx="2"/>
            <a:endCxn id="5" idx="0"/>
          </p:cNvCxnSpPr>
          <p:nvPr/>
        </p:nvCxnSpPr>
        <p:spPr>
          <a:xfrm>
            <a:off x="4569277" y="1186543"/>
            <a:ext cx="9526" cy="19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3311B9-0C64-4F18-B118-1AC945EB34E7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4568597" y="1704975"/>
            <a:ext cx="10206" cy="23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32100A3-0A95-46E6-BCEB-8180007C2700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rot="5400000">
            <a:off x="3757332" y="1771371"/>
            <a:ext cx="317047" cy="13054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B5F0C26-AD4A-4603-A8FE-05D52A6B3D0F}"/>
              </a:ext>
            </a:extLst>
          </p:cNvPr>
          <p:cNvCxnSpPr>
            <a:stCxn id="6" idx="2"/>
            <a:endCxn id="17" idx="0"/>
          </p:cNvCxnSpPr>
          <p:nvPr/>
        </p:nvCxnSpPr>
        <p:spPr>
          <a:xfrm rot="16200000" flipH="1">
            <a:off x="5139417" y="1694770"/>
            <a:ext cx="297996" cy="14396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8B1258-CA43-4C57-9CF1-CFABC1D50CA2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 flipH="1">
            <a:off x="3247684" y="2990851"/>
            <a:ext cx="15428" cy="242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69F7D4-150F-4C20-89D8-F129CDEEE07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247684" y="3718832"/>
            <a:ext cx="3402" cy="198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D3C9F8-8619-4A45-8AF3-025DC33B3723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3239520" y="4204606"/>
            <a:ext cx="11566" cy="18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7C7486-0B48-41EA-ADFB-84A0E56913C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239520" y="4910819"/>
            <a:ext cx="8164" cy="20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9908C6-1D41-497F-9459-B3E0CEE04EE1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3247684" y="5429251"/>
            <a:ext cx="3401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73B4FF-A1F7-4D14-8C46-90D7D7FCCCB4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3249045" y="5920470"/>
            <a:ext cx="2040" cy="251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5795B2-2C0A-4E6F-92D4-480D7C514A1A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6008233" y="2977243"/>
            <a:ext cx="11639" cy="20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46EB01-3373-408C-884A-FE5D0E4DA79D}"/>
              </a:ext>
            </a:extLst>
          </p:cNvPr>
          <p:cNvSpPr txBox="1"/>
          <p:nvPr/>
        </p:nvSpPr>
        <p:spPr>
          <a:xfrm>
            <a:off x="304800" y="72479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006D4"/>
                </a:solidFill>
              </a:rPr>
              <a:t>PROCESS FLOW CHART- REGULAR PARTS</a:t>
            </a:r>
            <a:endParaRPr lang="en-IN" sz="2800" b="1" dirty="0">
              <a:solidFill>
                <a:srgbClr val="1006D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3562D-A887-4FAC-A6A8-4947A3E9F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9521"/>
            <a:ext cx="7200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1" y="329639"/>
            <a:ext cx="3962399" cy="5635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1006D4"/>
                </a:solidFill>
              </a:rPr>
              <a:t>OUR PRODUCTS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5073" y="2906862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SPRING BRACKET 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10kgs</a:t>
            </a:r>
            <a:endParaRPr lang="en-IN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8702" y="2950309"/>
            <a:ext cx="1841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FLYWHEEL S/A 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40kgs</a:t>
            </a:r>
            <a:endParaRPr lang="en-IN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2221" y="2935069"/>
            <a:ext cx="1588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JOINT FLANGE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20kgs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341" y="6126689"/>
            <a:ext cx="188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SPRING BRACKET 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13kgs</a:t>
            </a:r>
            <a:endParaRPr lang="en-IN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86BF4677-F345-47F3-AC86-9BD268D96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286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E3D3CF-DBF4-4167-AC14-C6F93367C8D3}"/>
              </a:ext>
            </a:extLst>
          </p:cNvPr>
          <p:cNvSpPr/>
          <p:nvPr/>
        </p:nvSpPr>
        <p:spPr>
          <a:xfrm>
            <a:off x="6804514" y="2942689"/>
            <a:ext cx="1724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AUX BRACKET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5kgs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CC9283-AA34-4EC0-8C40-436175A44AC0}"/>
              </a:ext>
            </a:extLst>
          </p:cNvPr>
          <p:cNvSpPr/>
          <p:nvPr/>
        </p:nvSpPr>
        <p:spPr>
          <a:xfrm>
            <a:off x="4904889" y="6120436"/>
            <a:ext cx="1724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POLY V PULLEY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4kgs</a:t>
            </a: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F80FCC5B-2DDA-40E2-8B18-79CA34EEB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6211667"/>
            <a:ext cx="1828800" cy="6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CA63DB-C175-434F-A90D-541C742E5613}"/>
              </a:ext>
            </a:extLst>
          </p:cNvPr>
          <p:cNvSpPr/>
          <p:nvPr/>
        </p:nvSpPr>
        <p:spPr>
          <a:xfrm>
            <a:off x="2954594" y="6120436"/>
            <a:ext cx="1565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MTG BRACKET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7kgs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105049-5F0E-4BF6-97EF-31E9200A3088}"/>
              </a:ext>
            </a:extLst>
          </p:cNvPr>
          <p:cNvSpPr/>
          <p:nvPr/>
        </p:nvSpPr>
        <p:spPr>
          <a:xfrm>
            <a:off x="7053742" y="6090739"/>
            <a:ext cx="1940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DOOR HINGES S/A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2kgs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2" y="1280086"/>
            <a:ext cx="1760908" cy="153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1284149"/>
            <a:ext cx="1819759" cy="16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77819"/>
            <a:ext cx="1632742" cy="1672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38" y="1277819"/>
            <a:ext cx="2532194" cy="1652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2" y="3763402"/>
            <a:ext cx="1647350" cy="2327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37" y="4127957"/>
            <a:ext cx="1976295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85" y="4616469"/>
            <a:ext cx="1996415" cy="14164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82" y="4072330"/>
            <a:ext cx="2087722" cy="1957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9E048C-E56F-4AE3-A7C2-5EE514E3EC5F}"/>
              </a:ext>
            </a:extLst>
          </p:cNvPr>
          <p:cNvSpPr/>
          <p:nvPr/>
        </p:nvSpPr>
        <p:spPr>
          <a:xfrm>
            <a:off x="729998" y="3033091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HUB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35kgs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7621C-B861-4851-A643-C18E7F7B9755}"/>
              </a:ext>
            </a:extLst>
          </p:cNvPr>
          <p:cNvSpPr/>
          <p:nvPr/>
        </p:nvSpPr>
        <p:spPr>
          <a:xfrm>
            <a:off x="6458277" y="3043972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HUB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33kgs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0C2FCA-2D8E-4948-AC3C-A98ED40359EE}"/>
              </a:ext>
            </a:extLst>
          </p:cNvPr>
          <p:cNvSpPr/>
          <p:nvPr/>
        </p:nvSpPr>
        <p:spPr>
          <a:xfrm>
            <a:off x="3199228" y="3043973"/>
            <a:ext cx="247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HUB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STEEL FORGING 45kgs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2E6FC9-8192-4035-B4B2-568605AB7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9" y="956583"/>
            <a:ext cx="2820270" cy="20530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C3FC5A-3206-41FF-8C6D-28CF7F8410DD}"/>
              </a:ext>
            </a:extLst>
          </p:cNvPr>
          <p:cNvSpPr/>
          <p:nvPr/>
        </p:nvSpPr>
        <p:spPr>
          <a:xfrm>
            <a:off x="6096000" y="6084495"/>
            <a:ext cx="2601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FLYWHEEL HOUSING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15kgs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2BB3A-28ED-4941-B4CC-7E81AE604695}"/>
              </a:ext>
            </a:extLst>
          </p:cNvPr>
          <p:cNvSpPr/>
          <p:nvPr/>
        </p:nvSpPr>
        <p:spPr>
          <a:xfrm>
            <a:off x="3594136" y="6084496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LINK BRACKET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8kgs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C24588-6DDC-4740-8130-90B2697A7328}"/>
              </a:ext>
            </a:extLst>
          </p:cNvPr>
          <p:cNvSpPr/>
          <p:nvPr/>
        </p:nvSpPr>
        <p:spPr>
          <a:xfrm>
            <a:off x="729997" y="6084497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PULLEY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20kgs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E31602-6622-4F82-BC6C-ABA1F6C92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41" y="3817229"/>
            <a:ext cx="2818338" cy="226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" y="915516"/>
            <a:ext cx="2684269" cy="2125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6340" b="6866"/>
          <a:stretch/>
        </p:blipFill>
        <p:spPr>
          <a:xfrm>
            <a:off x="3371058" y="915876"/>
            <a:ext cx="2277676" cy="211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2" y="3817228"/>
            <a:ext cx="2789193" cy="2205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r="11185"/>
          <a:stretch/>
        </p:blipFill>
        <p:spPr>
          <a:xfrm>
            <a:off x="3004394" y="3817228"/>
            <a:ext cx="2930415" cy="218193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96C473C-5FB7-4BE2-A3A4-0BF908A25A95}"/>
              </a:ext>
            </a:extLst>
          </p:cNvPr>
          <p:cNvSpPr txBox="1">
            <a:spLocks/>
          </p:cNvSpPr>
          <p:nvPr/>
        </p:nvSpPr>
        <p:spPr>
          <a:xfrm>
            <a:off x="624841" y="329639"/>
            <a:ext cx="3962399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1006D4"/>
                </a:solidFill>
              </a:rPr>
              <a:t>OUR PRODUCTS</a:t>
            </a:r>
          </a:p>
        </p:txBody>
      </p:sp>
    </p:spTree>
    <p:extLst>
      <p:ext uri="{BB962C8B-B14F-4D97-AF65-F5344CB8AC3E}">
        <p14:creationId xmlns:p14="http://schemas.microsoft.com/office/powerpoint/2010/main" val="418046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9E048C-E56F-4AE3-A7C2-5EE514E3EC5F}"/>
              </a:ext>
            </a:extLst>
          </p:cNvPr>
          <p:cNvSpPr/>
          <p:nvPr/>
        </p:nvSpPr>
        <p:spPr>
          <a:xfrm>
            <a:off x="729998" y="3033091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DENSO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7kgs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7621C-B861-4851-A643-C18E7F7B9755}"/>
              </a:ext>
            </a:extLst>
          </p:cNvPr>
          <p:cNvSpPr/>
          <p:nvPr/>
        </p:nvSpPr>
        <p:spPr>
          <a:xfrm>
            <a:off x="6458277" y="3043972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COVER TIMER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2kgs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0C2FCA-2D8E-4948-AC3C-A98ED40359EE}"/>
              </a:ext>
            </a:extLst>
          </p:cNvPr>
          <p:cNvSpPr/>
          <p:nvPr/>
        </p:nvSpPr>
        <p:spPr>
          <a:xfrm>
            <a:off x="3199228" y="3043973"/>
            <a:ext cx="247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FIP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GREY IRON 5kgs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C3FC5A-3206-41FF-8C6D-28CF7F8410DD}"/>
              </a:ext>
            </a:extLst>
          </p:cNvPr>
          <p:cNvSpPr/>
          <p:nvPr/>
        </p:nvSpPr>
        <p:spPr>
          <a:xfrm>
            <a:off x="6096000" y="6084495"/>
            <a:ext cx="2601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OUTLET EXHAUST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3kgs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2BB3A-28ED-4941-B4CC-7E81AE604695}"/>
              </a:ext>
            </a:extLst>
          </p:cNvPr>
          <p:cNvSpPr/>
          <p:nvPr/>
        </p:nvSpPr>
        <p:spPr>
          <a:xfrm>
            <a:off x="3594136" y="6084496"/>
            <a:ext cx="243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EXHAUST SECOND PIPE SG IRON 7kgs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C24588-6DDC-4740-8130-90B2697A7328}"/>
              </a:ext>
            </a:extLst>
          </p:cNvPr>
          <p:cNvSpPr/>
          <p:nvPr/>
        </p:nvSpPr>
        <p:spPr>
          <a:xfrm>
            <a:off x="729997" y="6084497"/>
            <a:ext cx="195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EXHAUST ELBOW</a:t>
            </a:r>
          </a:p>
          <a:p>
            <a:pPr algn="ctr"/>
            <a:r>
              <a:rPr lang="en-US" b="1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SG IRON 2kgs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6749" r="5016"/>
          <a:stretch/>
        </p:blipFill>
        <p:spPr>
          <a:xfrm>
            <a:off x="526602" y="954442"/>
            <a:ext cx="2438400" cy="204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/>
          <a:stretch/>
        </p:blipFill>
        <p:spPr>
          <a:xfrm>
            <a:off x="3146574" y="980727"/>
            <a:ext cx="2636166" cy="2095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5" y="1008101"/>
            <a:ext cx="2262379" cy="2087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27" y="3690303"/>
            <a:ext cx="1992139" cy="24425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9" y="3643405"/>
            <a:ext cx="2376522" cy="24894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28" y="3868610"/>
            <a:ext cx="2712203" cy="2286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D675816-E7DC-4B2B-8FEF-FBB7B2C0A165}"/>
              </a:ext>
            </a:extLst>
          </p:cNvPr>
          <p:cNvSpPr txBox="1">
            <a:spLocks/>
          </p:cNvSpPr>
          <p:nvPr/>
        </p:nvSpPr>
        <p:spPr>
          <a:xfrm>
            <a:off x="624841" y="329639"/>
            <a:ext cx="3962399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1006D4"/>
                </a:solidFill>
              </a:rPr>
              <a:t>OUR PRODUCTS</a:t>
            </a:r>
          </a:p>
        </p:txBody>
      </p:sp>
    </p:spTree>
    <p:extLst>
      <p:ext uri="{BB962C8B-B14F-4D97-AF65-F5344CB8AC3E}">
        <p14:creationId xmlns:p14="http://schemas.microsoft.com/office/powerpoint/2010/main" val="54179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252"/>
            <a:ext cx="38100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006D4"/>
                </a:solidFill>
              </a:rPr>
              <a:t>OUR CUSTOMERS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74893"/>
            <a:ext cx="1675229" cy="106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28363"/>
            <a:ext cx="1674333" cy="108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 descr="Mitsubishi Heavy Industries - VST Diesel Engines Private Ltd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ls remove mitsubishi motor and replace the abo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Mitsubishi Heavy Industries - VST Diesel Engines Private Ltd | Linked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1590"/>
            <a:ext cx="1902753" cy="108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FBA03B-5023-4119-A595-79E674221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273" y="4683836"/>
            <a:ext cx="1685619" cy="121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9002B-E952-4C01-8925-912F51F40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77" y="4683836"/>
            <a:ext cx="1694704" cy="121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EF4EDD-23C3-450B-B689-B843E1B8B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582" y="1311590"/>
            <a:ext cx="1694705" cy="108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010F31-9E76-44B2-94D2-BB0E9B8FE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582" y="2854197"/>
            <a:ext cx="1694705" cy="108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FFA83D-B31F-4E02-8B71-773D041CD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311591"/>
            <a:ext cx="1902753" cy="108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B49AFE-2284-4C3B-A9D2-04FD615D7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2814580"/>
            <a:ext cx="1902753" cy="119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A016DF-5437-4C72-AC40-47B2313ABE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399" y="2814580"/>
            <a:ext cx="1902753" cy="119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8FF8-8148-4DBC-A87B-D8046D34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3500"/>
            <a:ext cx="8359337" cy="548204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1006D4"/>
                </a:solidFill>
              </a:rPr>
              <a:t>TURNOVER &amp; FORECAST </a:t>
            </a:r>
            <a:r>
              <a:rPr lang="en-US" sz="2000" b="1" dirty="0">
                <a:solidFill>
                  <a:srgbClr val="1006D4"/>
                </a:solidFill>
              </a:rPr>
              <a:t>(In Millions – INR)</a:t>
            </a:r>
            <a:endParaRPr lang="en-IN" sz="2000" b="1" dirty="0">
              <a:solidFill>
                <a:srgbClr val="1006D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DC6C7-EEDC-4B40-8422-5C5E3AB6CAE8}"/>
              </a:ext>
            </a:extLst>
          </p:cNvPr>
          <p:cNvSpPr txBox="1"/>
          <p:nvPr/>
        </p:nvSpPr>
        <p:spPr>
          <a:xfrm>
            <a:off x="4724401" y="6234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Forecast – FY22 to FY24</a:t>
            </a:r>
            <a:endParaRPr lang="en-IN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7AC956-0D64-4380-B773-DE4F70EE6A47}"/>
              </a:ext>
            </a:extLst>
          </p:cNvPr>
          <p:cNvSpPr/>
          <p:nvPr/>
        </p:nvSpPr>
        <p:spPr>
          <a:xfrm>
            <a:off x="7264401" y="6308460"/>
            <a:ext cx="742071" cy="254691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0E2DFC-C206-4D60-8ADB-8F72E8CDD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735526"/>
              </p:ext>
            </p:extLst>
          </p:nvPr>
        </p:nvGraphicFramePr>
        <p:xfrm>
          <a:off x="615071" y="1494115"/>
          <a:ext cx="73914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E19932-C16F-4F28-AD56-336DAB255BF4}"/>
              </a:ext>
            </a:extLst>
          </p:cNvPr>
          <p:cNvCxnSpPr>
            <a:cxnSpLocks/>
          </p:cNvCxnSpPr>
          <p:nvPr/>
        </p:nvCxnSpPr>
        <p:spPr>
          <a:xfrm flipV="1">
            <a:off x="6781800" y="1981200"/>
            <a:ext cx="838200" cy="83820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076400-6564-4BD6-BFCB-D68E0C461A12}"/>
              </a:ext>
            </a:extLst>
          </p:cNvPr>
          <p:cNvCxnSpPr>
            <a:cxnSpLocks/>
          </p:cNvCxnSpPr>
          <p:nvPr/>
        </p:nvCxnSpPr>
        <p:spPr>
          <a:xfrm flipV="1">
            <a:off x="5867400" y="2819401"/>
            <a:ext cx="914400" cy="91439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>
            <a:extLst>
              <a:ext uri="{FF2B5EF4-FFF2-40B4-BE49-F238E27FC236}">
                <a16:creationId xmlns:a16="http://schemas.microsoft.com/office/drawing/2014/main" id="{4DD35841-A290-45D2-8AE4-23C2366A3037}"/>
              </a:ext>
            </a:extLst>
          </p:cNvPr>
          <p:cNvSpPr/>
          <p:nvPr/>
        </p:nvSpPr>
        <p:spPr>
          <a:xfrm>
            <a:off x="4876800" y="776944"/>
            <a:ext cx="1905000" cy="117395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 Reason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2BA1AA-00A8-470D-948D-8A190FEA6BFA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3668932" y="1950121"/>
            <a:ext cx="903068" cy="20884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EE3CE-09E1-4265-8D52-9276D8370163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596596" y="1949651"/>
            <a:ext cx="232704" cy="2043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A0CF5453-150C-415F-8587-92A15158811F}"/>
              </a:ext>
            </a:extLst>
          </p:cNvPr>
          <p:cNvSpPr/>
          <p:nvPr/>
        </p:nvSpPr>
        <p:spPr>
          <a:xfrm>
            <a:off x="2613463" y="1219200"/>
            <a:ext cx="2110938" cy="7317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BS6  introduction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0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49EB599-E7E8-4904-9A0E-01E5E2D44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38412"/>
              </p:ext>
            </p:extLst>
          </p:nvPr>
        </p:nvGraphicFramePr>
        <p:xfrm>
          <a:off x="461062" y="1435994"/>
          <a:ext cx="7387538" cy="405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7D7A977-6971-452E-95BB-F93820145363}"/>
              </a:ext>
            </a:extLst>
          </p:cNvPr>
          <p:cNvSpPr txBox="1">
            <a:spLocks/>
          </p:cNvSpPr>
          <p:nvPr/>
        </p:nvSpPr>
        <p:spPr>
          <a:xfrm>
            <a:off x="144977" y="-161192"/>
            <a:ext cx="7861495" cy="117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1006D4"/>
                </a:solidFill>
              </a:rPr>
              <a:t>ANNUAL TONNAGE &amp; FORECAST - FOUNDRY</a:t>
            </a:r>
            <a:endParaRPr lang="en-IN" sz="2400" b="1" dirty="0">
              <a:solidFill>
                <a:srgbClr val="1006D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752C-BF09-4CED-8411-30A5AE65D755}"/>
              </a:ext>
            </a:extLst>
          </p:cNvPr>
          <p:cNvSpPr txBox="1"/>
          <p:nvPr/>
        </p:nvSpPr>
        <p:spPr>
          <a:xfrm>
            <a:off x="4724401" y="6336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Forecast – FY22 to FY24</a:t>
            </a:r>
            <a:endParaRPr lang="en-IN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B4A8B-C13A-46CB-9AF8-F14FEE2103CD}"/>
              </a:ext>
            </a:extLst>
          </p:cNvPr>
          <p:cNvSpPr/>
          <p:nvPr/>
        </p:nvSpPr>
        <p:spPr>
          <a:xfrm>
            <a:off x="7264401" y="6410060"/>
            <a:ext cx="742071" cy="254691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87CA1A-634B-4445-AD4E-5BE90C35A05A}"/>
              </a:ext>
            </a:extLst>
          </p:cNvPr>
          <p:cNvCxnSpPr>
            <a:cxnSpLocks/>
          </p:cNvCxnSpPr>
          <p:nvPr/>
        </p:nvCxnSpPr>
        <p:spPr>
          <a:xfrm flipV="1">
            <a:off x="5467350" y="2033528"/>
            <a:ext cx="1797051" cy="1798517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11">
            <a:extLst>
              <a:ext uri="{FF2B5EF4-FFF2-40B4-BE49-F238E27FC236}">
                <a16:creationId xmlns:a16="http://schemas.microsoft.com/office/drawing/2014/main" id="{3549460E-E056-409F-94AB-6F410ED84CD4}"/>
              </a:ext>
            </a:extLst>
          </p:cNvPr>
          <p:cNvSpPr/>
          <p:nvPr/>
        </p:nvSpPr>
        <p:spPr>
          <a:xfrm>
            <a:off x="4876800" y="776944"/>
            <a:ext cx="1447800" cy="117395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 Reason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94CCF8-2BD1-41F5-8F43-163DDC997354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2643261" y="2033528"/>
            <a:ext cx="1090540" cy="17002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7F11F3-20FC-4A43-902B-D7C1C29DB5F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640482" y="1949651"/>
            <a:ext cx="960218" cy="1631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B8A487D9-5DFB-4D61-B5BB-5CFE5E55F557}"/>
              </a:ext>
            </a:extLst>
          </p:cNvPr>
          <p:cNvSpPr/>
          <p:nvPr/>
        </p:nvSpPr>
        <p:spPr>
          <a:xfrm>
            <a:off x="1600200" y="860821"/>
            <a:ext cx="2086121" cy="117395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BS6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8383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1A84051-63A0-4DA9-86D7-9CBAED3ECFA8}"/>
              </a:ext>
            </a:extLst>
          </p:cNvPr>
          <p:cNvSpPr txBox="1">
            <a:spLocks noChangeArrowheads="1"/>
          </p:cNvSpPr>
          <p:nvPr/>
        </p:nvSpPr>
        <p:spPr>
          <a:xfrm>
            <a:off x="127782" y="-50466"/>
            <a:ext cx="5892018" cy="644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en-GB" altLang="en-US" sz="32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OUR COMPANY LOCATION</a:t>
            </a:r>
            <a:endParaRPr lang="en-US" altLang="en-US" sz="3200" b="1" dirty="0">
              <a:solidFill>
                <a:srgbClr val="1006D4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4FF6B-BEB7-4272-9E1E-6FE73461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0" y="3865097"/>
            <a:ext cx="3851966" cy="2936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C026D4-8826-4AB5-A47F-F60EFD27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8" y="629158"/>
            <a:ext cx="3851965" cy="3061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A8434-06C0-4A96-AF19-F3CC1C560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322" y="650667"/>
            <a:ext cx="3511869" cy="30618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3879E1-465B-474E-A6AE-FAB795C42093}"/>
              </a:ext>
            </a:extLst>
          </p:cNvPr>
          <p:cNvSpPr txBox="1"/>
          <p:nvPr/>
        </p:nvSpPr>
        <p:spPr>
          <a:xfrm>
            <a:off x="4423147" y="4872055"/>
            <a:ext cx="4339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1006D4"/>
                </a:solidFill>
              </a:rPr>
              <a:t>https://goo.gl/maps/3PbgZjT8KdZVNBPGA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AC8A5-54D8-4F83-97F2-642F9DEEB22D}"/>
              </a:ext>
            </a:extLst>
          </p:cNvPr>
          <p:cNvSpPr txBox="1"/>
          <p:nvPr/>
        </p:nvSpPr>
        <p:spPr>
          <a:xfrm>
            <a:off x="4423147" y="45227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Google Map Location</a:t>
            </a:r>
            <a:endParaRPr lang="en-IN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2AC8E9-3ACE-4FF6-A8F6-5AB9F582B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813" y="3131362"/>
            <a:ext cx="854373" cy="5596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B19AC2-8DF0-4222-866F-A7E6722F5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315" y="3108994"/>
            <a:ext cx="880876" cy="5819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577B56F-B01F-4742-B50A-A6F91E608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792" y="6228842"/>
            <a:ext cx="857981" cy="6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62F8B9-5679-49C2-A509-881C7A22EF36}"/>
              </a:ext>
            </a:extLst>
          </p:cNvPr>
          <p:cNvSpPr txBox="1">
            <a:spLocks/>
          </p:cNvSpPr>
          <p:nvPr/>
        </p:nvSpPr>
        <p:spPr>
          <a:xfrm>
            <a:off x="304800" y="238015"/>
            <a:ext cx="7010400" cy="64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1006D4"/>
                </a:solidFill>
              </a:rPr>
              <a:t>CAPEX- CAPITAL INVESTMENTS PLAN </a:t>
            </a:r>
            <a:r>
              <a:rPr lang="en-US" sz="2400" b="1" dirty="0">
                <a:solidFill>
                  <a:srgbClr val="1006D4"/>
                </a:solidFill>
              </a:rPr>
              <a:t> (In Millions – INR)</a:t>
            </a:r>
            <a:endParaRPr lang="en-IN" sz="2400" b="1" dirty="0">
              <a:solidFill>
                <a:srgbClr val="1006D4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4CE510-D531-4275-B44F-D2F971EA0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667166"/>
              </p:ext>
            </p:extLst>
          </p:nvPr>
        </p:nvGraphicFramePr>
        <p:xfrm>
          <a:off x="381000" y="914400"/>
          <a:ext cx="7315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F3ECFA-C2E1-4DC8-A536-034C03B8C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12639"/>
              </p:ext>
            </p:extLst>
          </p:nvPr>
        </p:nvGraphicFramePr>
        <p:xfrm>
          <a:off x="381000" y="4848663"/>
          <a:ext cx="7315199" cy="185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1137565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3683609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72870369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1632306365"/>
                    </a:ext>
                  </a:extLst>
                </a:gridCol>
              </a:tblGrid>
              <a:tr h="942537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Machine Sop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HMC – 3 Nos. with 10,000 Sq. ft. Building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HMC – 5 Nos. &amp; VTL – 1 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4 HMC with 10,000 Sq. ft. Building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832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Foundry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20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20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20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783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36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62F8B9-5679-49C2-A509-881C7A22EF36}"/>
              </a:ext>
            </a:extLst>
          </p:cNvPr>
          <p:cNvSpPr txBox="1">
            <a:spLocks/>
          </p:cNvSpPr>
          <p:nvPr/>
        </p:nvSpPr>
        <p:spPr>
          <a:xfrm>
            <a:off x="228600" y="-17567"/>
            <a:ext cx="7620000" cy="64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1006D4"/>
                </a:solidFill>
              </a:rPr>
              <a:t>NEW PRODUCT DEVELOPMENT PARTS – in Nos.</a:t>
            </a:r>
            <a:endParaRPr lang="en-IN" sz="2800" b="1" dirty="0">
              <a:solidFill>
                <a:srgbClr val="1006D4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52B33E-4283-4D84-9230-5DC1E9F3F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592500"/>
              </p:ext>
            </p:extLst>
          </p:nvPr>
        </p:nvGraphicFramePr>
        <p:xfrm>
          <a:off x="240323" y="652957"/>
          <a:ext cx="7848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C414E1-1917-4449-B462-2DD91265300F}"/>
              </a:ext>
            </a:extLst>
          </p:cNvPr>
          <p:cNvSpPr txBox="1"/>
          <p:nvPr/>
        </p:nvSpPr>
        <p:spPr>
          <a:xfrm>
            <a:off x="240323" y="4038582"/>
            <a:ext cx="78486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NPD Parts 8 Nos. per Month &amp; 100 per annum Planned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We also have plans to design own product &amp; Launch within 3 years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10,000 Sq ft Shed for HMCs &amp; new lines for high volume parts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Sub-Assy lines as &amp; wherever required </a:t>
            </a:r>
            <a:endParaRPr lang="en-I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195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8FF8-8148-4DBC-A87B-D8046D34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81000"/>
            <a:ext cx="4572000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1006D4"/>
                </a:solidFill>
              </a:rPr>
              <a:t>HR INITIATIVES</a:t>
            </a:r>
            <a:endParaRPr lang="en-IN" sz="3200" b="1" dirty="0">
              <a:solidFill>
                <a:srgbClr val="1006D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EF89F-9ADA-4BAA-971C-9A5813586A97}"/>
              </a:ext>
            </a:extLst>
          </p:cNvPr>
          <p:cNvSpPr txBox="1"/>
          <p:nvPr/>
        </p:nvSpPr>
        <p:spPr>
          <a:xfrm>
            <a:off x="457200" y="1143000"/>
            <a:ext cx="86868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Mentorship Program for operators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FLP (</a:t>
            </a:r>
            <a:r>
              <a:rPr lang="en-IN" sz="3200" dirty="0"/>
              <a:t>Future Leaders Programme</a:t>
            </a:r>
            <a:r>
              <a:rPr lang="en-GB" sz="3200" dirty="0"/>
              <a:t>) for executives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KPI measurement system for objective performance monitor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Suggestion Scheme for improvements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Monthly performance awards based on KPI performance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Flexible timing for operators(make them owners)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Min 400 Hours of training per month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54484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8FF8-8148-4DBC-A87B-D8046D34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7908"/>
            <a:ext cx="4572000" cy="6154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1006D4"/>
                </a:solidFill>
              </a:rPr>
              <a:t>Improvements Plan</a:t>
            </a:r>
            <a:endParaRPr lang="en-IN" sz="3200" b="1" dirty="0">
              <a:solidFill>
                <a:srgbClr val="1006D4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D22F9B-2175-486B-A87E-7E3AF936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89541"/>
              </p:ext>
            </p:extLst>
          </p:nvPr>
        </p:nvGraphicFramePr>
        <p:xfrm>
          <a:off x="337624" y="990748"/>
          <a:ext cx="4158176" cy="2468891"/>
        </p:xfrm>
        <a:graphic>
          <a:graphicData uri="http://schemas.openxmlformats.org/drawingml/2006/table">
            <a:tbl>
              <a:tblPr/>
              <a:tblGrid>
                <a:gridCol w="807859">
                  <a:extLst>
                    <a:ext uri="{9D8B030D-6E8A-4147-A177-3AD203B41FA5}">
                      <a16:colId xmlns:a16="http://schemas.microsoft.com/office/drawing/2014/main" val="2175800827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386451971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73744861"/>
                    </a:ext>
                  </a:extLst>
                </a:gridCol>
                <a:gridCol w="1266023">
                  <a:extLst>
                    <a:ext uri="{9D8B030D-6E8A-4147-A177-3AD203B41FA5}">
                      <a16:colId xmlns:a16="http://schemas.microsoft.com/office/drawing/2014/main" val="912652487"/>
                    </a:ext>
                  </a:extLst>
                </a:gridCol>
              </a:tblGrid>
              <a:tr h="5636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Improvements Per Anum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97037"/>
                  </a:ext>
                </a:extLst>
              </a:tr>
              <a:tr h="75054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T/O</a:t>
                      </a:r>
                      <a:b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Crores)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saving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380300"/>
                  </a:ext>
                </a:extLst>
              </a:tr>
              <a:tr h="38489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21-22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of T/O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Lakhs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39342"/>
                  </a:ext>
                </a:extLst>
              </a:tr>
              <a:tr h="38489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22-23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of T/O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Lakhs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486443"/>
                  </a:ext>
                </a:extLst>
              </a:tr>
              <a:tr h="38489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23-24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of T/O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Lakhs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7644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BAA98A-EF81-4FA6-88A1-2DBFF1689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83239"/>
              </p:ext>
            </p:extLst>
          </p:nvPr>
        </p:nvGraphicFramePr>
        <p:xfrm>
          <a:off x="4648200" y="994136"/>
          <a:ext cx="4267200" cy="2468892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75442378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63397810"/>
                    </a:ext>
                  </a:extLst>
                </a:gridCol>
              </a:tblGrid>
              <a:tr h="529864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Improvements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57417"/>
                  </a:ext>
                </a:extLst>
              </a:tr>
              <a:tr h="318458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 Time reduction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/Day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081273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Productivity Improvement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87748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Saving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832107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Improvement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87514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Reduction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775796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Packing Improvement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791234"/>
                  </a:ext>
                </a:extLst>
              </a:tr>
              <a:tr h="270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Improvement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8853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5CEBD1-538A-4CC3-A0C8-BEF381B61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66943"/>
              </p:ext>
            </p:extLst>
          </p:nvPr>
        </p:nvGraphicFramePr>
        <p:xfrm>
          <a:off x="304800" y="3733800"/>
          <a:ext cx="861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943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8FF8-8148-4DBC-A87B-D8046D34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257908"/>
            <a:ext cx="8458199" cy="808892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1006D4"/>
                </a:solidFill>
              </a:rPr>
              <a:t>MANPOWER WELFARE ACTIVITIES ONGOING &amp; FUTURE PLAN</a:t>
            </a:r>
            <a:endParaRPr lang="en-IN" sz="2400" b="1" u="sng" dirty="0">
              <a:solidFill>
                <a:srgbClr val="1006D4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A1882B-99DD-4451-9138-D263EF6B6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85881"/>
              </p:ext>
            </p:extLst>
          </p:nvPr>
        </p:nvGraphicFramePr>
        <p:xfrm>
          <a:off x="-76200" y="2478356"/>
          <a:ext cx="4800598" cy="380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44A9207-E2E1-498E-A48A-FA3789C21541}"/>
              </a:ext>
            </a:extLst>
          </p:cNvPr>
          <p:cNvSpPr txBox="1">
            <a:spLocks/>
          </p:cNvSpPr>
          <p:nvPr/>
        </p:nvSpPr>
        <p:spPr>
          <a:xfrm>
            <a:off x="1752600" y="1905977"/>
            <a:ext cx="1523999" cy="3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u="sng">
                <a:solidFill>
                  <a:srgbClr val="1006D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ONGOING</a:t>
            </a:r>
            <a:endParaRPr lang="en-I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153E55-FD2E-4138-B59F-164E231CC4E3}"/>
              </a:ext>
            </a:extLst>
          </p:cNvPr>
          <p:cNvSpPr txBox="1">
            <a:spLocks/>
          </p:cNvSpPr>
          <p:nvPr/>
        </p:nvSpPr>
        <p:spPr>
          <a:xfrm>
            <a:off x="6169563" y="1843259"/>
            <a:ext cx="1940167" cy="467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u="sng" dirty="0">
                <a:solidFill>
                  <a:srgbClr val="1006D4"/>
                </a:solidFill>
              </a:rPr>
              <a:t>FUTURE PLAN</a:t>
            </a:r>
            <a:endParaRPr lang="en-IN" sz="2000" u="sng" dirty="0">
              <a:solidFill>
                <a:srgbClr val="1006D4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0EB497-FACC-4974-836E-FB6602E65A86}"/>
              </a:ext>
            </a:extLst>
          </p:cNvPr>
          <p:cNvCxnSpPr/>
          <p:nvPr/>
        </p:nvCxnSpPr>
        <p:spPr>
          <a:xfrm>
            <a:off x="4876800" y="1905977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15E3F8-6CB2-4251-BCB4-DC1BE728FECA}"/>
              </a:ext>
            </a:extLst>
          </p:cNvPr>
          <p:cNvSpPr/>
          <p:nvPr/>
        </p:nvSpPr>
        <p:spPr>
          <a:xfrm>
            <a:off x="1819421" y="3857282"/>
            <a:ext cx="1219201" cy="64789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Employee Welfare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DA8BDD-0B23-44F1-8B93-11389DFE98D8}"/>
              </a:ext>
            </a:extLst>
          </p:cNvPr>
          <p:cNvSpPr/>
          <p:nvPr/>
        </p:nvSpPr>
        <p:spPr>
          <a:xfrm>
            <a:off x="6546167" y="3923340"/>
            <a:ext cx="1066797" cy="51578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Employee Welfare</a:t>
            </a:r>
            <a:endParaRPr lang="en-IN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0D63F73-B056-49A7-BBB8-FABD884A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893028"/>
              </p:ext>
            </p:extLst>
          </p:nvPr>
        </p:nvGraphicFramePr>
        <p:xfrm>
          <a:off x="4581427" y="2337810"/>
          <a:ext cx="4800599" cy="380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062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D170C1-E838-4BBC-9C8C-34A71FACDF94}"/>
              </a:ext>
            </a:extLst>
          </p:cNvPr>
          <p:cNvSpPr txBox="1">
            <a:spLocks/>
          </p:cNvSpPr>
          <p:nvPr/>
        </p:nvSpPr>
        <p:spPr>
          <a:xfrm>
            <a:off x="166468" y="343703"/>
            <a:ext cx="4862732" cy="56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1006D4"/>
                </a:solidFill>
              </a:rPr>
              <a:t>FUTURE EXPANSION PLAN</a:t>
            </a:r>
            <a:endParaRPr lang="en-IN" sz="3600" b="1" dirty="0">
              <a:solidFill>
                <a:srgbClr val="1006D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495BF-1CD0-40D1-8A55-0228FD12565D}"/>
              </a:ext>
            </a:extLst>
          </p:cNvPr>
          <p:cNvSpPr txBox="1"/>
          <p:nvPr/>
        </p:nvSpPr>
        <p:spPr>
          <a:xfrm>
            <a:off x="152400" y="904985"/>
            <a:ext cx="8839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Machine Shop</a:t>
            </a:r>
          </a:p>
          <a:p>
            <a:pPr marL="342900" indent="-342900" algn="just" eaLnBrk="1" hangingPunct="1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Diversified business Portfolio to balance market volatility. To develop 4 customers per year in different fields like pump, general Engg., machinery etc.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630mm x 630mm x 630 mm Makino make HMC – 1 No.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750 mm turning diameter CNC Vertical turret Lathe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Presetter for tool crib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In Next 3 to 4 years, we are planning to have a fully integrated Robotic machine shop with 10 machines with less or very minimum manual interference.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Online SPCs planned with digital gauges integrated to systems.</a:t>
            </a:r>
          </a:p>
          <a:p>
            <a:r>
              <a:rPr lang="en-GB" sz="2000" dirty="0"/>
              <a:t>  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Foundry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Sarvaflex 600 Hydraulic squeeze High pressure Molding machine with box size of   980 mm x 680 mm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Spectro 9 Element Display board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Temperature Display board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Infrared non-contact pyrometer-</a:t>
            </a:r>
            <a:r>
              <a:rPr lang="en-US" sz="2000" dirty="0" err="1"/>
              <a:t>Amitech</a:t>
            </a:r>
            <a:endParaRPr lang="en-US" sz="2000" dirty="0"/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Vinir conveyor from knockout to shot blasting</a:t>
            </a:r>
          </a:p>
          <a:p>
            <a:pPr indent="-342900" algn="just"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dirty="0"/>
              <a:t>Separate bay for Furan hand molding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8E8559-5C47-4A71-9664-23C47EFBC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91" y="393851"/>
            <a:ext cx="5011615" cy="447235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IN" sz="1800" dirty="0">
                <a:solidFill>
                  <a:schemeClr val="tx1"/>
                </a:solidFill>
              </a:rPr>
              <a:t>To be accredited for IATF – 16949: 2016 by Mar-2022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155CA4-9DF8-41DE-8743-4418E52AE565}"/>
              </a:ext>
            </a:extLst>
          </p:cNvPr>
          <p:cNvSpPr txBox="1">
            <a:spLocks/>
          </p:cNvSpPr>
          <p:nvPr/>
        </p:nvSpPr>
        <p:spPr>
          <a:xfrm>
            <a:off x="152400" y="27531"/>
            <a:ext cx="5943600" cy="44723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100" b="1" dirty="0">
                <a:solidFill>
                  <a:srgbClr val="1006D4"/>
                </a:solidFill>
              </a:rPr>
              <a:t>IATF – 16949: 2016 </a:t>
            </a:r>
            <a:r>
              <a:rPr lang="en-US" sz="3200" b="1" dirty="0">
                <a:solidFill>
                  <a:srgbClr val="1006D4"/>
                </a:solidFill>
              </a:rPr>
              <a:t>CERTIFICATION ROAD MAP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33B22B-9C7D-4361-9956-00D74DAA7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94811"/>
              </p:ext>
            </p:extLst>
          </p:nvPr>
        </p:nvGraphicFramePr>
        <p:xfrm>
          <a:off x="304800" y="841086"/>
          <a:ext cx="8763001" cy="2984897"/>
        </p:xfrm>
        <a:graphic>
          <a:graphicData uri="http://schemas.openxmlformats.org/drawingml/2006/table">
            <a:tbl>
              <a:tblPr/>
              <a:tblGrid>
                <a:gridCol w="1546001">
                  <a:extLst>
                    <a:ext uri="{9D8B030D-6E8A-4147-A177-3AD203B41FA5}">
                      <a16:colId xmlns:a16="http://schemas.microsoft.com/office/drawing/2014/main" val="338297507"/>
                    </a:ext>
                  </a:extLst>
                </a:gridCol>
                <a:gridCol w="650947">
                  <a:extLst>
                    <a:ext uri="{9D8B030D-6E8A-4147-A177-3AD203B41FA5}">
                      <a16:colId xmlns:a16="http://schemas.microsoft.com/office/drawing/2014/main" val="72693643"/>
                    </a:ext>
                  </a:extLst>
                </a:gridCol>
                <a:gridCol w="83912">
                  <a:extLst>
                    <a:ext uri="{9D8B030D-6E8A-4147-A177-3AD203B41FA5}">
                      <a16:colId xmlns:a16="http://schemas.microsoft.com/office/drawing/2014/main" val="1834189438"/>
                    </a:ext>
                  </a:extLst>
                </a:gridCol>
                <a:gridCol w="640777">
                  <a:extLst>
                    <a:ext uri="{9D8B030D-6E8A-4147-A177-3AD203B41FA5}">
                      <a16:colId xmlns:a16="http://schemas.microsoft.com/office/drawing/2014/main" val="3417740502"/>
                    </a:ext>
                  </a:extLst>
                </a:gridCol>
                <a:gridCol w="812163">
                  <a:extLst>
                    <a:ext uri="{9D8B030D-6E8A-4147-A177-3AD203B41FA5}">
                      <a16:colId xmlns:a16="http://schemas.microsoft.com/office/drawing/2014/main" val="4224173773"/>
                    </a:ext>
                  </a:extLst>
                </a:gridCol>
                <a:gridCol w="485423">
                  <a:extLst>
                    <a:ext uri="{9D8B030D-6E8A-4147-A177-3AD203B41FA5}">
                      <a16:colId xmlns:a16="http://schemas.microsoft.com/office/drawing/2014/main" val="3600183085"/>
                    </a:ext>
                  </a:extLst>
                </a:gridCol>
                <a:gridCol w="454378">
                  <a:extLst>
                    <a:ext uri="{9D8B030D-6E8A-4147-A177-3AD203B41FA5}">
                      <a16:colId xmlns:a16="http://schemas.microsoft.com/office/drawing/2014/main" val="38813289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374076088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106328718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989419496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19584582"/>
                    </a:ext>
                  </a:extLst>
                </a:gridCol>
                <a:gridCol w="728132">
                  <a:extLst>
                    <a:ext uri="{9D8B030D-6E8A-4147-A177-3AD203B41FA5}">
                      <a16:colId xmlns:a16="http://schemas.microsoft.com/office/drawing/2014/main" val="3371633319"/>
                    </a:ext>
                  </a:extLst>
                </a:gridCol>
                <a:gridCol w="570090">
                  <a:extLst>
                    <a:ext uri="{9D8B030D-6E8A-4147-A177-3AD203B41FA5}">
                      <a16:colId xmlns:a16="http://schemas.microsoft.com/office/drawing/2014/main" val="879413271"/>
                    </a:ext>
                  </a:extLst>
                </a:gridCol>
                <a:gridCol w="649111">
                  <a:extLst>
                    <a:ext uri="{9D8B030D-6E8A-4147-A177-3AD203B41FA5}">
                      <a16:colId xmlns:a16="http://schemas.microsoft.com/office/drawing/2014/main" val="893751817"/>
                    </a:ext>
                  </a:extLst>
                </a:gridCol>
              </a:tblGrid>
              <a:tr h="203250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IATF – 16949: 2016 CERTIFICATION ROAD MAP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452365"/>
                  </a:ext>
                </a:extLst>
              </a:tr>
              <a:tr h="201237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in Months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Sep'21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Oct'21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Nov'21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May’22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Jun’22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Jul’22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89243"/>
                  </a:ext>
                </a:extLst>
              </a:tr>
              <a:tr h="321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Responsibility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76244"/>
                  </a:ext>
                </a:extLst>
              </a:tr>
              <a:tr h="6439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Preparation of Quality Manual, Turtle Diagrams, Procedures and Supplier Manual as per IATF requirements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IATF Consultant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Completed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540983"/>
                  </a:ext>
                </a:extLst>
              </a:tr>
              <a:tr h="482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Internal auditing as per IATF 16949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MR, Core team &amp; consultant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Completed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485343"/>
                  </a:ext>
                </a:extLst>
              </a:tr>
              <a:tr h="332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all gaps/NCs/improvements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Core team - SREW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</a:t>
                      </a:r>
                      <a:r>
                        <a:rPr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612138"/>
                  </a:ext>
                </a:extLst>
              </a:tr>
              <a:tr h="2012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 1 audit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 &amp; SREW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Completed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382161"/>
                  </a:ext>
                </a:extLst>
              </a:tr>
              <a:tr h="2012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 2 audit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 &amp; SREW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Planned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185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F1B65B9-160B-42BA-BA86-8C2D0A5C24F7}"/>
              </a:ext>
            </a:extLst>
          </p:cNvPr>
          <p:cNvSpPr txBox="1">
            <a:spLocks/>
          </p:cNvSpPr>
          <p:nvPr/>
        </p:nvSpPr>
        <p:spPr>
          <a:xfrm>
            <a:off x="178191" y="3896165"/>
            <a:ext cx="5943600" cy="44723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200" b="1" dirty="0">
                <a:solidFill>
                  <a:srgbClr val="1006D4"/>
                </a:solidFill>
              </a:rPr>
              <a:t>ISO 14001 – 2015 EMS </a:t>
            </a:r>
            <a:r>
              <a:rPr lang="en-US" sz="3200" b="1" dirty="0">
                <a:solidFill>
                  <a:srgbClr val="1006D4"/>
                </a:solidFill>
              </a:rPr>
              <a:t>CERTIFICATION ROAD 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2377F7-E99A-4008-B5E2-BC4BB519EE82}"/>
              </a:ext>
            </a:extLst>
          </p:cNvPr>
          <p:cNvSpPr txBox="1">
            <a:spLocks/>
          </p:cNvSpPr>
          <p:nvPr/>
        </p:nvSpPr>
        <p:spPr>
          <a:xfrm>
            <a:off x="178191" y="419100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800" dirty="0">
                <a:solidFill>
                  <a:schemeClr val="tx1"/>
                </a:solidFill>
              </a:rPr>
              <a:t>To be accredited for ISO 14001 – 2015 EMS planned before Mar - 2023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5E4079-ECAA-48BD-B0A3-3E7CEE207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57986"/>
              </p:ext>
            </p:extLst>
          </p:nvPr>
        </p:nvGraphicFramePr>
        <p:xfrm>
          <a:off x="301283" y="4574712"/>
          <a:ext cx="8229597" cy="1889437"/>
        </p:xfrm>
        <a:graphic>
          <a:graphicData uri="http://schemas.openxmlformats.org/drawingml/2006/table">
            <a:tbl>
              <a:tblPr/>
              <a:tblGrid>
                <a:gridCol w="2293684">
                  <a:extLst>
                    <a:ext uri="{9D8B030D-6E8A-4147-A177-3AD203B41FA5}">
                      <a16:colId xmlns:a16="http://schemas.microsoft.com/office/drawing/2014/main" val="3256092480"/>
                    </a:ext>
                  </a:extLst>
                </a:gridCol>
                <a:gridCol w="153680">
                  <a:extLst>
                    <a:ext uri="{9D8B030D-6E8A-4147-A177-3AD203B41FA5}">
                      <a16:colId xmlns:a16="http://schemas.microsoft.com/office/drawing/2014/main" val="1127570150"/>
                    </a:ext>
                  </a:extLst>
                </a:gridCol>
                <a:gridCol w="952820">
                  <a:extLst>
                    <a:ext uri="{9D8B030D-6E8A-4147-A177-3AD203B41FA5}">
                      <a16:colId xmlns:a16="http://schemas.microsoft.com/office/drawing/2014/main" val="2340155552"/>
                    </a:ext>
                  </a:extLst>
                </a:gridCol>
                <a:gridCol w="910557">
                  <a:extLst>
                    <a:ext uri="{9D8B030D-6E8A-4147-A177-3AD203B41FA5}">
                      <a16:colId xmlns:a16="http://schemas.microsoft.com/office/drawing/2014/main" val="3398522661"/>
                    </a:ext>
                  </a:extLst>
                </a:gridCol>
                <a:gridCol w="737667">
                  <a:extLst>
                    <a:ext uri="{9D8B030D-6E8A-4147-A177-3AD203B41FA5}">
                      <a16:colId xmlns:a16="http://schemas.microsoft.com/office/drawing/2014/main" val="4139326513"/>
                    </a:ext>
                  </a:extLst>
                </a:gridCol>
                <a:gridCol w="737667">
                  <a:extLst>
                    <a:ext uri="{9D8B030D-6E8A-4147-A177-3AD203B41FA5}">
                      <a16:colId xmlns:a16="http://schemas.microsoft.com/office/drawing/2014/main" val="858736918"/>
                    </a:ext>
                  </a:extLst>
                </a:gridCol>
                <a:gridCol w="737667">
                  <a:extLst>
                    <a:ext uri="{9D8B030D-6E8A-4147-A177-3AD203B41FA5}">
                      <a16:colId xmlns:a16="http://schemas.microsoft.com/office/drawing/2014/main" val="3518356452"/>
                    </a:ext>
                  </a:extLst>
                </a:gridCol>
                <a:gridCol w="737667">
                  <a:extLst>
                    <a:ext uri="{9D8B030D-6E8A-4147-A177-3AD203B41FA5}">
                      <a16:colId xmlns:a16="http://schemas.microsoft.com/office/drawing/2014/main" val="1561964876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1414610479"/>
                    </a:ext>
                  </a:extLst>
                </a:gridCol>
              </a:tblGrid>
              <a:tr h="226732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IN" sz="1200" b="1" dirty="0">
                          <a:solidFill>
                            <a:schemeClr val="tx1"/>
                          </a:solidFill>
                        </a:rPr>
                        <a:t>ISO 14001 – 2015 EMS </a:t>
                      </a: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CERTIFICATION ROAD MAP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3586"/>
                  </a:ext>
                </a:extLst>
              </a:tr>
              <a:tr h="215936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in Months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Dec'22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Mar'23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13707"/>
                  </a:ext>
                </a:extLst>
              </a:tr>
              <a:tr h="2159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917980"/>
                  </a:ext>
                </a:extLst>
              </a:tr>
              <a:tr h="2159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EMS Manual Preparation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442323"/>
                  </a:ext>
                </a:extLst>
              </a:tr>
              <a:tr h="2915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Internal Audit NC closing &amp; MRM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102984"/>
                  </a:ext>
                </a:extLst>
              </a:tr>
              <a:tr h="248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Documentation Audit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200449"/>
                  </a:ext>
                </a:extLst>
              </a:tr>
              <a:tr h="248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 Audit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302397"/>
                  </a:ext>
                </a:extLst>
              </a:tr>
              <a:tr h="226732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 Certificate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3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840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B2EA-A548-4F1F-82A9-5DBB16D47C07}"/>
              </a:ext>
            </a:extLst>
          </p:cNvPr>
          <p:cNvSpPr txBox="1">
            <a:spLocks/>
          </p:cNvSpPr>
          <p:nvPr/>
        </p:nvSpPr>
        <p:spPr>
          <a:xfrm>
            <a:off x="-152400" y="0"/>
            <a:ext cx="5131506" cy="62209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kern="1200" dirty="0">
                <a:solidFill>
                  <a:srgbClr val="1006D4"/>
                </a:solidFill>
                <a:latin typeface="+mj-lt"/>
                <a:ea typeface="+mj-ea"/>
                <a:cs typeface="+mj-cs"/>
              </a:rPr>
              <a:t>CUSTOMER 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5A9A2-DA8F-4B61-BD96-15129E088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3" r="7553" b="-5"/>
          <a:stretch/>
        </p:blipFill>
        <p:spPr>
          <a:xfrm>
            <a:off x="4942764" y="622091"/>
            <a:ext cx="3375459" cy="4662168"/>
          </a:xfrm>
          <a:prstGeom prst="rect">
            <a:avLst/>
          </a:prstGeom>
        </p:spPr>
      </p:pic>
      <p:pic>
        <p:nvPicPr>
          <p:cNvPr id="7" name="Picture 6" descr="A toothbrush next to a tube&#10;&#10;Description automatically generated with low confidence">
            <a:extLst>
              <a:ext uri="{FF2B5EF4-FFF2-40B4-BE49-F238E27FC236}">
                <a16:creationId xmlns:a16="http://schemas.microsoft.com/office/drawing/2014/main" id="{661AA25D-418E-4194-BF6D-88868AF97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64" r="3" b="16714"/>
          <a:stretch/>
        </p:blipFill>
        <p:spPr>
          <a:xfrm rot="16200000">
            <a:off x="182423" y="1263099"/>
            <a:ext cx="4662171" cy="3375461"/>
          </a:xfrm>
          <a:prstGeom prst="rect">
            <a:avLst/>
          </a:prstGeom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AD7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05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" y="25791"/>
            <a:ext cx="4961559" cy="701280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36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45CFB-FC14-41A9-8E1C-E6F8F5D1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383528"/>
            <a:ext cx="4444491" cy="316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8400" b="1" kern="1200" dirty="0">
                <a:solidFill>
                  <a:srgbClr val="1006D4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4CD9692E-85EA-440C-BCD9-3C18B530D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9721" y="2471017"/>
            <a:ext cx="1966329" cy="19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5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FC2509-586A-4628-AE91-0A09E8BF45A5}"/>
              </a:ext>
            </a:extLst>
          </p:cNvPr>
          <p:cNvSpPr txBox="1"/>
          <p:nvPr/>
        </p:nvSpPr>
        <p:spPr>
          <a:xfrm>
            <a:off x="1676400" y="1127279"/>
            <a:ext cx="85936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 dirty="0">
                <a:solidFill>
                  <a:srgbClr val="1006D4"/>
                </a:solidFill>
                <a:effectLst/>
              </a:rPr>
              <a:t>OUR VISION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To be among the top three OEM suppliers for all customers in </a:t>
            </a:r>
            <a:endParaRPr lang="en-GB" sz="2000" b="1" dirty="0">
              <a:solidFill>
                <a:srgbClr val="000000"/>
              </a:solidFill>
            </a:endParaRPr>
          </a:p>
          <a:p>
            <a:pPr algn="l"/>
            <a:r>
              <a:rPr lang="en-GB" sz="2000" b="1" i="0" dirty="0">
                <a:solidFill>
                  <a:srgbClr val="000000"/>
                </a:solidFill>
                <a:effectLst/>
              </a:rPr>
              <a:t>       the casting / machining vertical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GB" sz="2000" b="1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To be a class innovative progressive and India's desirable company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3E1451-CB4A-481D-B7EC-B878AA028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279"/>
            <a:ext cx="1676400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E0D9C-C603-47E0-93EF-8D17A350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06412"/>
            <a:ext cx="1790700" cy="19054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94C32C-A534-4D33-93E9-C6DCC803F71A}"/>
              </a:ext>
            </a:extLst>
          </p:cNvPr>
          <p:cNvSpPr txBox="1"/>
          <p:nvPr/>
        </p:nvSpPr>
        <p:spPr>
          <a:xfrm>
            <a:off x="2018128" y="3733800"/>
            <a:ext cx="71258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 dirty="0">
                <a:solidFill>
                  <a:srgbClr val="1006D4"/>
                </a:solidFill>
                <a:effectLst/>
              </a:rPr>
              <a:t>OUR MISSION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Through our commitment to quality and innovation aim to exceed expectation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We will meet our challenging goals by our talent, experience and new technology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Maintaining customer view point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Strive constantly for a harmonious flow of work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sz="2000" b="1" i="0" dirty="0">
                <a:solidFill>
                  <a:srgbClr val="000000"/>
                </a:solidFill>
                <a:effectLst/>
              </a:rPr>
              <a:t>Process always with ambition and goal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39480C-C685-4D5D-8C52-4AAB581D0595}"/>
              </a:ext>
            </a:extLst>
          </p:cNvPr>
          <p:cNvSpPr txBox="1">
            <a:spLocks/>
          </p:cNvSpPr>
          <p:nvPr/>
        </p:nvSpPr>
        <p:spPr>
          <a:xfrm>
            <a:off x="0" y="86870"/>
            <a:ext cx="5410200" cy="591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b="1" dirty="0">
                <a:solidFill>
                  <a:srgbClr val="1006D4"/>
                </a:solidFill>
              </a:rPr>
              <a:t>OUR VISION &amp; MISSION</a:t>
            </a:r>
          </a:p>
        </p:txBody>
      </p:sp>
    </p:spTree>
    <p:extLst>
      <p:ext uri="{BB962C8B-B14F-4D97-AF65-F5344CB8AC3E}">
        <p14:creationId xmlns:p14="http://schemas.microsoft.com/office/powerpoint/2010/main" val="28097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QUALITY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0AE9B-ADF0-42E2-8C5C-84F81CBB9F7C}"/>
              </a:ext>
            </a:extLst>
          </p:cNvPr>
          <p:cNvSpPr txBox="1"/>
          <p:nvPr/>
        </p:nvSpPr>
        <p:spPr>
          <a:xfrm>
            <a:off x="500553" y="4387434"/>
            <a:ext cx="8072533" cy="170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altLang="en-US" sz="24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OUR QUALITY POLICY</a:t>
            </a:r>
            <a:endParaRPr lang="en-US" altLang="en-US" sz="2400" b="1" dirty="0">
              <a:solidFill>
                <a:srgbClr val="1006D4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Sreeram Engineering works is Committed for </a:t>
            </a:r>
            <a:r>
              <a:rPr lang="en-US" sz="2400" b="1" dirty="0">
                <a:solidFill>
                  <a:srgbClr val="1006D4"/>
                </a:solidFill>
              </a:rPr>
              <a:t>“Total Customer Satisfaction” </a:t>
            </a:r>
            <a:r>
              <a:rPr lang="en-US" sz="2400" b="1" dirty="0"/>
              <a:t>Through Continual Improvement in its Products, Process &amp; System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39DE1-8D24-4346-8D8A-C883EFE3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42" y="566707"/>
            <a:ext cx="4862461" cy="2780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DD62F566-9D51-42F9-BDC2-6542170EB7C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134833"/>
            <a:ext cx="5638800" cy="644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strike="noStrike" kern="1200" normalizeH="0" baseline="0" noProof="0" dirty="0">
                <a:solidFill>
                  <a:srgbClr val="1006D4"/>
                </a:solidFill>
                <a:uLnTx/>
                <a:uFillTx/>
                <a:latin typeface="+mn-lt"/>
                <a:ea typeface="+mj-ea"/>
                <a:cs typeface="Times New Roman" pitchFamily="18" charset="0"/>
              </a:rPr>
              <a:t>INTRODUCTION- Foundry</a:t>
            </a:r>
            <a:endParaRPr kumimoji="0" lang="en-US" altLang="en-US" sz="3200" b="1" i="0" strike="noStrike" kern="1200" normalizeH="0" baseline="0" noProof="0" dirty="0">
              <a:solidFill>
                <a:srgbClr val="1006D4"/>
              </a:solidFill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0FDA2-E64F-42E9-83C9-8DDD0D649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" y="843054"/>
            <a:ext cx="2667000" cy="1026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0732C-1FDD-4C89-908A-42C13E8FA320}"/>
              </a:ext>
            </a:extLst>
          </p:cNvPr>
          <p:cNvSpPr txBox="1"/>
          <p:nvPr/>
        </p:nvSpPr>
        <p:spPr>
          <a:xfrm>
            <a:off x="2954206" y="108535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ISO 9001:2015 Certified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1F2A4-881D-4BE4-8C30-1FB577EE5B81}"/>
              </a:ext>
            </a:extLst>
          </p:cNvPr>
          <p:cNvSpPr txBox="1"/>
          <p:nvPr/>
        </p:nvSpPr>
        <p:spPr>
          <a:xfrm>
            <a:off x="5118416" y="2330526"/>
            <a:ext cx="3704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7030A0"/>
              </a:buClr>
              <a:buSzPct val="100000"/>
              <a:defRPr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Manufacturer of all grades of SG &amp; Grey Iron Castings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07262-5C4D-4E3A-9690-2CC96922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48" y="2053994"/>
            <a:ext cx="1890440" cy="1454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C57C8B-7D2F-4BCC-B9B4-7F0BDE2D9E46}"/>
              </a:ext>
            </a:extLst>
          </p:cNvPr>
          <p:cNvSpPr txBox="1"/>
          <p:nvPr/>
        </p:nvSpPr>
        <p:spPr>
          <a:xfrm>
            <a:off x="2892510" y="3948874"/>
            <a:ext cx="4867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2400" dirty="0"/>
              <a:t>ARPA Molding- casting weight range 1 to 50 Kgs</a:t>
            </a:r>
            <a:endParaRPr lang="en-US" sz="2400" dirty="0"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FFA728-6C3B-429D-B5AD-6AB03E7F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502" y="5318571"/>
            <a:ext cx="2629801" cy="1239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7FF39-85A6-4151-B338-AACA848EDBBB}"/>
              </a:ext>
            </a:extLst>
          </p:cNvPr>
          <p:cNvSpPr txBox="1"/>
          <p:nvPr/>
        </p:nvSpPr>
        <p:spPr>
          <a:xfrm>
            <a:off x="5659902" y="5541812"/>
            <a:ext cx="3560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buClr>
                <a:srgbClr val="7030A0"/>
              </a:buClr>
              <a:buSzPct val="100000"/>
              <a:defRPr sz="2400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2400" dirty="0"/>
              <a:t>ERP under implementation</a:t>
            </a:r>
            <a:endParaRPr lang="en-US" dirty="0"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21E889-6B1E-45CD-932D-7E212E621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70" y="3471668"/>
            <a:ext cx="1276391" cy="1830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FE5279-3099-4C60-B1CA-C695F8A31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373" y="3429000"/>
            <a:ext cx="1276391" cy="18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DDDF-A99D-4ED4-80A2-8FC77BB7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6200"/>
            <a:ext cx="7010401" cy="38100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PRODUCTION FACILITIES - FOUNDRY</a:t>
            </a:r>
            <a:endParaRPr lang="en-IN" sz="2800" dirty="0">
              <a:solidFill>
                <a:srgbClr val="1006D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9CF5E-8640-492A-8ABD-C3D699947059}"/>
              </a:ext>
            </a:extLst>
          </p:cNvPr>
          <p:cNvSpPr txBox="1"/>
          <p:nvPr/>
        </p:nvSpPr>
        <p:spPr>
          <a:xfrm>
            <a:off x="322321" y="3352800"/>
            <a:ext cx="37720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400" dirty="0">
                <a:cs typeface="+mn-cs"/>
              </a:rPr>
              <a:t>ARPA 300 Molding machine 1 </a:t>
            </a:r>
            <a:r>
              <a:rPr lang="en-US" sz="1400" dirty="0"/>
              <a:t>pair </a:t>
            </a:r>
            <a:r>
              <a:rPr lang="en-US" sz="1400" dirty="0">
                <a:cs typeface="+mn-cs"/>
              </a:rPr>
              <a:t>with box size of 520x520x200mm &amp; fully automated sand plant with PLC control.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E2785-1448-45EE-A0FE-5539C45B2BD7}"/>
              </a:ext>
            </a:extLst>
          </p:cNvPr>
          <p:cNvSpPr txBox="1"/>
          <p:nvPr/>
        </p:nvSpPr>
        <p:spPr>
          <a:xfrm>
            <a:off x="207497" y="6545535"/>
            <a:ext cx="38869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400" dirty="0"/>
              <a:t>500 Kg hanger type Shot blast machine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98C7B-7195-4C37-A883-A0CE8E3F72D3}"/>
              </a:ext>
            </a:extLst>
          </p:cNvPr>
          <p:cNvSpPr txBox="1"/>
          <p:nvPr/>
        </p:nvSpPr>
        <p:spPr>
          <a:xfrm>
            <a:off x="5049589" y="3246110"/>
            <a:ext cx="4094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/>
              <a:t>1 ton capacity Inductotherm Furnace – 1 No.</a:t>
            </a:r>
          </a:p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/>
              <a:t>500 kg capacity Inductotherm Furnace  - 1 No.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61DB4-9F05-4CAC-9B1A-A0363F77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4" y="457200"/>
            <a:ext cx="2019300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F8452-4BBD-4EDC-8419-3DE27E9B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8" y="4114800"/>
            <a:ext cx="2306293" cy="2352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3CC367-6534-4CFA-A518-5FBD1809D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338" y="533400"/>
            <a:ext cx="2051867" cy="2536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454D8-93E9-4AF5-B103-B0824404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13" y="457200"/>
            <a:ext cx="2019300" cy="2895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CB07A3-89A6-4B20-B94F-39AA839EFE70}"/>
              </a:ext>
            </a:extLst>
          </p:cNvPr>
          <p:cNvSpPr txBox="1"/>
          <p:nvPr/>
        </p:nvSpPr>
        <p:spPr>
          <a:xfrm>
            <a:off x="5410200" y="6432695"/>
            <a:ext cx="33378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/>
              <a:t>Core shooter –Cold Box (2 Nos.)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8B0F0-DA8D-4BCF-AD10-84DF88754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72" y="3821114"/>
            <a:ext cx="1504768" cy="26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D9CF5E-8640-492A-8ABD-C3D699947059}"/>
              </a:ext>
            </a:extLst>
          </p:cNvPr>
          <p:cNvSpPr txBox="1"/>
          <p:nvPr/>
        </p:nvSpPr>
        <p:spPr>
          <a:xfrm>
            <a:off x="322320" y="3352800"/>
            <a:ext cx="21922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400" baseline="0" dirty="0">
                <a:solidFill>
                  <a:schemeClr val="tx1"/>
                </a:solidFill>
              </a:rPr>
              <a:t>UTM – FSA 600KN</a:t>
            </a:r>
            <a:endParaRPr lang="en-US" sz="1400" dirty="0"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E2785-1448-45EE-A0FE-5539C45B2BD7}"/>
              </a:ext>
            </a:extLst>
          </p:cNvPr>
          <p:cNvSpPr txBox="1"/>
          <p:nvPr/>
        </p:nvSpPr>
        <p:spPr>
          <a:xfrm>
            <a:off x="3229052" y="3936248"/>
            <a:ext cx="18669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400" dirty="0"/>
              <a:t>Sand testing Facilities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98C7B-7195-4C37-A883-A0CE8E3F72D3}"/>
              </a:ext>
            </a:extLst>
          </p:cNvPr>
          <p:cNvSpPr txBox="1"/>
          <p:nvPr/>
        </p:nvSpPr>
        <p:spPr>
          <a:xfrm>
            <a:off x="2864585" y="3319046"/>
            <a:ext cx="31526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/>
              <a:t>Hardness Tester - </a:t>
            </a:r>
            <a:r>
              <a:rPr lang="en-US" sz="1600" baseline="0" dirty="0">
                <a:solidFill>
                  <a:schemeClr val="tx1"/>
                </a:solidFill>
              </a:rPr>
              <a:t>BHN Meter OPAB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9DB69-0D9F-4F8D-9DF2-A133CCB7EACB}"/>
              </a:ext>
            </a:extLst>
          </p:cNvPr>
          <p:cNvSpPr txBox="1"/>
          <p:nvPr/>
        </p:nvSpPr>
        <p:spPr>
          <a:xfrm>
            <a:off x="6305517" y="3276600"/>
            <a:ext cx="25161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dirty="0"/>
              <a:t>Metavis 108 N+ 25 element spectrometer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A36F3B-1936-4209-92DC-E0F944AC764A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5011679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INSPECTION FACILITIES - FOUNDRY</a:t>
            </a:r>
            <a:endParaRPr lang="en-IN" sz="2400" dirty="0">
              <a:solidFill>
                <a:srgbClr val="1006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F0FFD-A0E6-4A98-A6D2-82D0ABE80365}"/>
              </a:ext>
            </a:extLst>
          </p:cNvPr>
          <p:cNvSpPr txBox="1"/>
          <p:nvPr/>
        </p:nvSpPr>
        <p:spPr>
          <a:xfrm>
            <a:off x="223393" y="5929980"/>
            <a:ext cx="27865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400" dirty="0"/>
              <a:t>Image</a:t>
            </a:r>
            <a:r>
              <a:rPr lang="en-US" sz="1200" dirty="0"/>
              <a:t> </a:t>
            </a:r>
            <a:r>
              <a:rPr lang="en-US" sz="1400" dirty="0"/>
              <a:t>Analyzer – Metavis software</a:t>
            </a:r>
          </a:p>
        </p:txBody>
      </p:sp>
      <p:pic>
        <p:nvPicPr>
          <p:cNvPr id="12" name="Picture 11" descr="universal-testing-machines-01-177831.jpg">
            <a:extLst>
              <a:ext uri="{FF2B5EF4-FFF2-40B4-BE49-F238E27FC236}">
                <a16:creationId xmlns:a16="http://schemas.microsoft.com/office/drawing/2014/main" id="{42BB1A16-C5F7-4AAB-BC5B-D15E2718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87" y="371499"/>
            <a:ext cx="2683171" cy="2981301"/>
          </a:xfrm>
          <a:prstGeom prst="rect">
            <a:avLst/>
          </a:prstGeom>
        </p:spPr>
      </p:pic>
      <p:pic>
        <p:nvPicPr>
          <p:cNvPr id="13" name="Picture 12" descr="optical-brinell.jpg">
            <a:extLst>
              <a:ext uri="{FF2B5EF4-FFF2-40B4-BE49-F238E27FC236}">
                <a16:creationId xmlns:a16="http://schemas.microsoft.com/office/drawing/2014/main" id="{36486C8D-6658-4D07-908E-1CB7D7BAAF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11" r="11111"/>
          <a:stretch>
            <a:fillRect/>
          </a:stretch>
        </p:blipFill>
        <p:spPr>
          <a:xfrm>
            <a:off x="3441700" y="374222"/>
            <a:ext cx="1905000" cy="2895600"/>
          </a:xfrm>
          <a:prstGeom prst="rect">
            <a:avLst/>
          </a:prstGeom>
        </p:spPr>
      </p:pic>
      <p:pic>
        <p:nvPicPr>
          <p:cNvPr id="19" name="Picture 18" descr="bx51m.jpg">
            <a:extLst>
              <a:ext uri="{FF2B5EF4-FFF2-40B4-BE49-F238E27FC236}">
                <a16:creationId xmlns:a16="http://schemas.microsoft.com/office/drawing/2014/main" id="{CBE0EC8C-0F5A-433F-8415-7D677EA21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99" y="4009662"/>
            <a:ext cx="2387600" cy="1790700"/>
          </a:xfrm>
          <a:prstGeom prst="rect">
            <a:avLst/>
          </a:prstGeom>
        </p:spPr>
      </p:pic>
      <p:pic>
        <p:nvPicPr>
          <p:cNvPr id="20" name="Picture 19" descr="Columbus_system.jpg">
            <a:extLst>
              <a:ext uri="{FF2B5EF4-FFF2-40B4-BE49-F238E27FC236}">
                <a16:creationId xmlns:a16="http://schemas.microsoft.com/office/drawing/2014/main" id="{21ED2D85-8131-4DD7-AE44-47F2A1CFD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542" y="720445"/>
            <a:ext cx="2667000" cy="2514600"/>
          </a:xfrm>
          <a:prstGeom prst="rect">
            <a:avLst/>
          </a:prstGeom>
        </p:spPr>
      </p:pic>
      <p:pic>
        <p:nvPicPr>
          <p:cNvPr id="28" name="Picture 27" descr="PPT.jpg">
            <a:extLst>
              <a:ext uri="{FF2B5EF4-FFF2-40B4-BE49-F238E27FC236}">
                <a16:creationId xmlns:a16="http://schemas.microsoft.com/office/drawing/2014/main" id="{7AB2DD8A-B84A-4512-955A-C534E84C04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376" r="17071"/>
          <a:stretch>
            <a:fillRect/>
          </a:stretch>
        </p:blipFill>
        <p:spPr>
          <a:xfrm>
            <a:off x="4933340" y="5155821"/>
            <a:ext cx="1287326" cy="1386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0DC796-2101-4727-B063-A510FE6D6B00}"/>
              </a:ext>
            </a:extLst>
          </p:cNvPr>
          <p:cNvSpPr/>
          <p:nvPr/>
        </p:nvSpPr>
        <p:spPr>
          <a:xfrm>
            <a:off x="3214571" y="3926374"/>
            <a:ext cx="5777029" cy="2649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`</a:t>
            </a:r>
            <a:endParaRPr lang="en-IN" dirty="0"/>
          </a:p>
        </p:txBody>
      </p:sp>
      <p:pic>
        <p:nvPicPr>
          <p:cNvPr id="30" name="Picture 29" descr="digital-universal-strength-machine-250x250.jpg">
            <a:extLst>
              <a:ext uri="{FF2B5EF4-FFF2-40B4-BE49-F238E27FC236}">
                <a16:creationId xmlns:a16="http://schemas.microsoft.com/office/drawing/2014/main" id="{99297DBC-5AB7-4500-9C91-C9721268EC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685" t="5263" r="13953" b="10526"/>
          <a:stretch>
            <a:fillRect/>
          </a:stretch>
        </p:blipFill>
        <p:spPr>
          <a:xfrm>
            <a:off x="5362652" y="3995647"/>
            <a:ext cx="1107965" cy="1181830"/>
          </a:xfrm>
          <a:prstGeom prst="rect">
            <a:avLst/>
          </a:prstGeom>
        </p:spPr>
      </p:pic>
      <p:pic>
        <p:nvPicPr>
          <p:cNvPr id="33" name="Picture 32" descr="1-250x250.jpg">
            <a:extLst>
              <a:ext uri="{FF2B5EF4-FFF2-40B4-BE49-F238E27FC236}">
                <a16:creationId xmlns:a16="http://schemas.microsoft.com/office/drawing/2014/main" id="{0CDF4FA9-EAAA-4BDA-B92A-9810FECF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6000" b="16000"/>
          <a:stretch>
            <a:fillRect/>
          </a:stretch>
        </p:blipFill>
        <p:spPr>
          <a:xfrm>
            <a:off x="7618562" y="4030465"/>
            <a:ext cx="1346941" cy="9159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E94A5A-1378-4B3F-8669-072114661FB7}"/>
              </a:ext>
            </a:extLst>
          </p:cNvPr>
          <p:cNvSpPr txBox="1"/>
          <p:nvPr/>
        </p:nvSpPr>
        <p:spPr>
          <a:xfrm>
            <a:off x="3200400" y="4309024"/>
            <a:ext cx="1775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Infrared moisture Tester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Sand Rammer 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Permeability</a:t>
            </a:r>
            <a:r>
              <a:rPr lang="en-US" sz="1200" baseline="0" dirty="0">
                <a:solidFill>
                  <a:schemeClr val="tx1"/>
                </a:solidFill>
              </a:rPr>
              <a:t> Meter </a:t>
            </a:r>
          </a:p>
          <a:p>
            <a:pPr>
              <a:buFont typeface="Wingdings" pitchFamily="2" charset="2"/>
              <a:buChar char="Ø"/>
            </a:pPr>
            <a:r>
              <a:rPr lang="en-US" sz="1200" baseline="0" dirty="0">
                <a:solidFill>
                  <a:schemeClr val="tx1"/>
                </a:solidFill>
              </a:rPr>
              <a:t>Green Compression Strength machine</a:t>
            </a:r>
          </a:p>
          <a:p>
            <a:pPr>
              <a:buFont typeface="Wingdings" pitchFamily="2" charset="2"/>
              <a:buChar char="Ø"/>
            </a:pPr>
            <a:r>
              <a:rPr lang="en-US" sz="1200" baseline="0" dirty="0">
                <a:solidFill>
                  <a:schemeClr val="tx1"/>
                </a:solidFill>
              </a:rPr>
              <a:t>Sieve Shaker </a:t>
            </a:r>
          </a:p>
          <a:p>
            <a:pPr>
              <a:buFont typeface="Wingdings" pitchFamily="2" charset="2"/>
              <a:buChar char="Ø"/>
            </a:pPr>
            <a:r>
              <a:rPr lang="en-US" sz="1200" baseline="0" dirty="0">
                <a:solidFill>
                  <a:schemeClr val="tx1"/>
                </a:solidFill>
              </a:rPr>
              <a:t>Clay washer </a:t>
            </a:r>
          </a:p>
          <a:p>
            <a:pPr>
              <a:buFont typeface="Wingdings" pitchFamily="2" charset="2"/>
              <a:buChar char="Ø"/>
            </a:pPr>
            <a:r>
              <a:rPr lang="en-US" sz="1200" baseline="0" dirty="0">
                <a:solidFill>
                  <a:schemeClr val="tx1"/>
                </a:solidFill>
              </a:rPr>
              <a:t>Muffle Furnace </a:t>
            </a:r>
          </a:p>
          <a:p>
            <a:pPr>
              <a:buFont typeface="Wingdings" pitchFamily="2" charset="2"/>
              <a:buChar char="Ø"/>
            </a:pPr>
            <a:r>
              <a:rPr lang="en-US" sz="1200" baseline="0" dirty="0" err="1">
                <a:solidFill>
                  <a:schemeClr val="tx1"/>
                </a:solidFill>
              </a:rPr>
              <a:t>Mould</a:t>
            </a:r>
            <a:r>
              <a:rPr lang="en-US" sz="1200" baseline="0" dirty="0">
                <a:solidFill>
                  <a:schemeClr val="tx1"/>
                </a:solidFill>
              </a:rPr>
              <a:t> Hardness tester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9F604-24C7-4138-B67B-A0C8E34889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2042" y="3979203"/>
            <a:ext cx="1228725" cy="1314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40D70C-D62C-4794-B31E-A8C22812EF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3192" y="5320546"/>
            <a:ext cx="828675" cy="1200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8C7DB7-54C4-412F-976B-23CF6A53FB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5153" y="5132004"/>
            <a:ext cx="885825" cy="14287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723F6D1-AF3F-43C5-8A34-B0817C3170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8356" y="5316356"/>
            <a:ext cx="9715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63062" y="193467"/>
            <a:ext cx="6699738" cy="644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6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INTRODUCTION – Machine Shop</a:t>
            </a:r>
            <a:endParaRPr lang="en-US" altLang="en-US" sz="3600" b="1" dirty="0">
              <a:solidFill>
                <a:srgbClr val="1006D4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50794-6C83-4A42-9C0A-B58637DD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5" y="1320890"/>
            <a:ext cx="2737814" cy="105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B534B-2FB7-4EFD-BEA3-9E119F0ECD75}"/>
              </a:ext>
            </a:extLst>
          </p:cNvPr>
          <p:cNvSpPr txBox="1"/>
          <p:nvPr/>
        </p:nvSpPr>
        <p:spPr>
          <a:xfrm>
            <a:off x="4038600" y="16104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ISO 9001:2015 Certified Company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BE75C-4514-41AB-8296-2931C155CF25}"/>
              </a:ext>
            </a:extLst>
          </p:cNvPr>
          <p:cNvSpPr txBox="1"/>
          <p:nvPr/>
        </p:nvSpPr>
        <p:spPr>
          <a:xfrm>
            <a:off x="4114800" y="2990671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buClr>
                <a:srgbClr val="7030A0"/>
              </a:buClr>
              <a:buSzPct val="100000"/>
              <a:defRPr sz="2400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Specialist in machining of Hubs, Flywheels, Flywheel housings, Brackets &amp; Pulleys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3FE565-91AA-49CF-8469-B5B20B1C1AD2}"/>
              </a:ext>
            </a:extLst>
          </p:cNvPr>
          <p:cNvGrpSpPr/>
          <p:nvPr/>
        </p:nvGrpSpPr>
        <p:grpSpPr>
          <a:xfrm>
            <a:off x="762000" y="2567983"/>
            <a:ext cx="2699234" cy="1722034"/>
            <a:chOff x="499457" y="4953000"/>
            <a:chExt cx="3016411" cy="186163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34A4F0-B43E-4AE4-B5C1-D36CC9A2E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6" t="6749" r="5016"/>
            <a:stretch/>
          </p:blipFill>
          <p:spPr>
            <a:xfrm>
              <a:off x="1616318" y="6009639"/>
              <a:ext cx="843462" cy="7082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5B0841-ADBA-419A-9097-A65EBB39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373" y="5113921"/>
              <a:ext cx="986271" cy="9030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4DC444D-84AF-4D3E-BCC1-6448409B2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57" y="4953000"/>
              <a:ext cx="892829" cy="126136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FF2E4E-E72C-491E-A30B-B35DCEA41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33" y="5207152"/>
              <a:ext cx="1153640" cy="81852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6A01FBE-2FD1-474B-AD3C-595188B1D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644" y="5949446"/>
              <a:ext cx="1007224" cy="7976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1785415-4D1A-48A3-9494-4D412C03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76" y="6122407"/>
              <a:ext cx="860474" cy="692225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6E39E14-8259-4477-B811-3B5ACD14A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679" y="4964541"/>
            <a:ext cx="2629801" cy="123911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1A0AB53-43C2-4A72-93B3-ACC9CE7DE156}"/>
              </a:ext>
            </a:extLst>
          </p:cNvPr>
          <p:cNvSpPr txBox="1"/>
          <p:nvPr/>
        </p:nvSpPr>
        <p:spPr>
          <a:xfrm>
            <a:off x="4209448" y="512243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buClr>
                <a:srgbClr val="7030A0"/>
              </a:buClr>
              <a:buSzPct val="100000"/>
              <a:defRPr sz="2400" ker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2400" dirty="0"/>
              <a:t>ERP Monitoring system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DDDF-A99D-4ED4-80A2-8FC77BB7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52400"/>
            <a:ext cx="5195667" cy="381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1006D4"/>
                </a:solidFill>
                <a:latin typeface="+mn-lt"/>
                <a:cs typeface="Times New Roman" pitchFamily="18" charset="0"/>
              </a:rPr>
              <a:t>MACHINING FACILITIES</a:t>
            </a:r>
            <a:endParaRPr lang="en-IN" sz="3200" dirty="0">
              <a:solidFill>
                <a:srgbClr val="1006D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C1863-247B-4EBF-AF77-B28645C8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1" y="838200"/>
            <a:ext cx="2286000" cy="2088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D9CF5E-8640-492A-8ABD-C3D699947059}"/>
              </a:ext>
            </a:extLst>
          </p:cNvPr>
          <p:cNvSpPr txBox="1"/>
          <p:nvPr/>
        </p:nvSpPr>
        <p:spPr>
          <a:xfrm>
            <a:off x="239531" y="2939057"/>
            <a:ext cx="31637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600" b="1" dirty="0"/>
              <a:t>Vertical Machining Centers: 23 nos.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54737-0E47-4A7A-BE30-DCE066CE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186" y="609600"/>
            <a:ext cx="1759283" cy="2234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1E2785-1448-45EE-A0FE-5539C45B2BD7}"/>
              </a:ext>
            </a:extLst>
          </p:cNvPr>
          <p:cNvSpPr txBox="1"/>
          <p:nvPr/>
        </p:nvSpPr>
        <p:spPr>
          <a:xfrm>
            <a:off x="7417983" y="2876090"/>
            <a:ext cx="1213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buClr>
                <a:srgbClr val="7030A0"/>
              </a:buClr>
              <a:buSzPct val="100000"/>
              <a:defRPr b="1"/>
            </a:lvl1pPr>
          </a:lstStyle>
          <a:p>
            <a:r>
              <a:rPr lang="en-US" dirty="0"/>
              <a:t>VTL: 4nos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72F9E-45BA-403C-8243-9EAFBD3EE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838200"/>
            <a:ext cx="3048000" cy="20431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F98C7B-7195-4C37-A883-A0CE8E3F72D3}"/>
              </a:ext>
            </a:extLst>
          </p:cNvPr>
          <p:cNvSpPr txBox="1"/>
          <p:nvPr/>
        </p:nvSpPr>
        <p:spPr>
          <a:xfrm>
            <a:off x="4176932" y="2902217"/>
            <a:ext cx="13856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800" b="1" dirty="0"/>
              <a:t>CNC</a:t>
            </a:r>
            <a:r>
              <a:rPr lang="en-US" b="1" dirty="0"/>
              <a:t>: </a:t>
            </a:r>
            <a:r>
              <a:rPr lang="en-US" sz="1800" b="1" dirty="0"/>
              <a:t>9nos.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51521-9A92-45E0-9E72-187A7A481000}"/>
              </a:ext>
            </a:extLst>
          </p:cNvPr>
          <p:cNvSpPr txBox="1"/>
          <p:nvPr/>
        </p:nvSpPr>
        <p:spPr>
          <a:xfrm>
            <a:off x="239531" y="3296157"/>
            <a:ext cx="316376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200" dirty="0">
                <a:cs typeface="+mn-cs"/>
              </a:rPr>
              <a:t>With 4</a:t>
            </a:r>
            <a:r>
              <a:rPr lang="en-US" sz="1200" baseline="30000" dirty="0">
                <a:cs typeface="+mn-cs"/>
              </a:rPr>
              <a:t>th</a:t>
            </a:r>
            <a:r>
              <a:rPr lang="en-US" sz="1200" dirty="0">
                <a:cs typeface="+mn-cs"/>
              </a:rPr>
              <a:t> axis attachment – 9 Nos.</a:t>
            </a:r>
          </a:p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200" dirty="0"/>
              <a:t>With Indexing head – 7 Nos.</a:t>
            </a:r>
          </a:p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200" dirty="0">
                <a:cs typeface="+mn-cs"/>
              </a:rPr>
              <a:t>With Double pallets attachments </a:t>
            </a:r>
            <a:r>
              <a:rPr lang="en-US" sz="1200" dirty="0"/>
              <a:t>– 6 Nos.</a:t>
            </a:r>
          </a:p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200" dirty="0"/>
              <a:t>With single bed Operation – 1 No.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D53C7-CC97-4436-AA70-D066E73C5864}"/>
              </a:ext>
            </a:extLst>
          </p:cNvPr>
          <p:cNvSpPr txBox="1"/>
          <p:nvPr/>
        </p:nvSpPr>
        <p:spPr>
          <a:xfrm>
            <a:off x="6477000" y="6324600"/>
            <a:ext cx="2667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buClr>
                <a:srgbClr val="7030A0"/>
              </a:buClr>
              <a:buSzPct val="100000"/>
              <a:defRPr b="1"/>
            </a:lvl1pPr>
          </a:lstStyle>
          <a:p>
            <a:pPr algn="ctr"/>
            <a:r>
              <a:rPr lang="en-US" dirty="0"/>
              <a:t>Balancing Machine-2 Nos.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46C8-3566-4E00-B3F7-7E25640E7F3F}"/>
              </a:ext>
            </a:extLst>
          </p:cNvPr>
          <p:cNvSpPr txBox="1"/>
          <p:nvPr/>
        </p:nvSpPr>
        <p:spPr>
          <a:xfrm>
            <a:off x="89292" y="6392079"/>
            <a:ext cx="29276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800" b="1" dirty="0"/>
              <a:t>Industrial Washing Machine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9AFF5-35A1-4A63-8D89-8513C83FA23E}"/>
              </a:ext>
            </a:extLst>
          </p:cNvPr>
          <p:cNvSpPr txBox="1"/>
          <p:nvPr/>
        </p:nvSpPr>
        <p:spPr>
          <a:xfrm>
            <a:off x="3708780" y="6336268"/>
            <a:ext cx="24276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7030A0"/>
              </a:buClr>
              <a:buSzPct val="100000"/>
              <a:defRPr/>
            </a:pPr>
            <a:r>
              <a:rPr lang="en-US" sz="1800" b="1" dirty="0"/>
              <a:t>Laser Marking Machine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E849166-FB02-4D0F-B05D-9C7F2126D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1" y="4379715"/>
            <a:ext cx="2509054" cy="2012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9A309-F70C-41DB-8198-A9EA6B8A5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504" y="3454930"/>
            <a:ext cx="1745457" cy="284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92DA0-C061-4309-809C-27A8D125E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3581400"/>
            <a:ext cx="2177734" cy="27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1294</Words>
  <Application>Microsoft Office PowerPoint</Application>
  <PresentationFormat>On-screen Show (4:3)</PresentationFormat>
  <Paragraphs>378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SREERAM ENGINEERING WORKS</vt:lpstr>
      <vt:lpstr>PowerPoint Presentation</vt:lpstr>
      <vt:lpstr>PowerPoint Presentation</vt:lpstr>
      <vt:lpstr>OUR QUALITY POLICY</vt:lpstr>
      <vt:lpstr>INTRODUCTION- Foundry</vt:lpstr>
      <vt:lpstr>PRODUCTION FACILITIES - FOUNDRY</vt:lpstr>
      <vt:lpstr>PowerPoint Presentation</vt:lpstr>
      <vt:lpstr>INTRODUCTION – Machine Shop</vt:lpstr>
      <vt:lpstr>MACHINING FACILITIES</vt:lpstr>
      <vt:lpstr>INSPECTION FACILITIES</vt:lpstr>
      <vt:lpstr>PowerPoint Presentation</vt:lpstr>
      <vt:lpstr>PowerPoint Presentation</vt:lpstr>
      <vt:lpstr>PowerPoint Presentation</vt:lpstr>
      <vt:lpstr>OUR PRODUCTS</vt:lpstr>
      <vt:lpstr>PowerPoint Presentation</vt:lpstr>
      <vt:lpstr>PowerPoint Presentation</vt:lpstr>
      <vt:lpstr>OUR CUSTOMERS</vt:lpstr>
      <vt:lpstr>TURNOVER &amp; FORECAST (In Millions – INR)</vt:lpstr>
      <vt:lpstr>PowerPoint Presentation</vt:lpstr>
      <vt:lpstr>PowerPoint Presentation</vt:lpstr>
      <vt:lpstr>PowerPoint Presentation</vt:lpstr>
      <vt:lpstr>HR INITIATIVES</vt:lpstr>
      <vt:lpstr>Improvements Plan</vt:lpstr>
      <vt:lpstr>MANPOWER WELFARE ACTIVITIES ONGOING &amp; FUTURE PLAN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</dc:creator>
  <cp:lastModifiedBy>Sreeram Engineering Works SREW</cp:lastModifiedBy>
  <cp:revision>249</cp:revision>
  <dcterms:created xsi:type="dcterms:W3CDTF">2018-04-11T03:30:47Z</dcterms:created>
  <dcterms:modified xsi:type="dcterms:W3CDTF">2022-06-15T07:38:09Z</dcterms:modified>
</cp:coreProperties>
</file>